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6" r:id="rId2"/>
    <p:sldId id="269" r:id="rId3"/>
    <p:sldId id="257" r:id="rId4"/>
    <p:sldId id="274" r:id="rId5"/>
    <p:sldId id="270" r:id="rId6"/>
    <p:sldId id="265" r:id="rId7"/>
    <p:sldId id="266" r:id="rId8"/>
    <p:sldId id="264" r:id="rId9"/>
    <p:sldId id="263" r:id="rId10"/>
    <p:sldId id="262" r:id="rId11"/>
    <p:sldId id="271" r:id="rId12"/>
    <p:sldId id="261" r:id="rId13"/>
    <p:sldId id="260" r:id="rId14"/>
    <p:sldId id="272" r:id="rId15"/>
    <p:sldId id="273" r:id="rId16"/>
    <p:sldId id="275" r:id="rId17"/>
    <p:sldId id="276" r:id="rId18"/>
    <p:sldId id="267" r:id="rId1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365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F01E6-75A7-4D74-9AE9-E45D18DCD20D}" type="datetimeFigureOut">
              <a:rPr lang="cs-CZ" smtClean="0"/>
              <a:pPr/>
              <a:t>12. 11. 2016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87AA60-BF22-4571-ACFD-61A27A33B44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7AA60-BF22-4571-ACFD-61A27A33B44D}" type="slidenum">
              <a:rPr lang="cs-CZ" smtClean="0"/>
              <a:pPr/>
              <a:t>8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5" name="Podnadpis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31" name="Zástupný symbol pro datum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DE83725-818E-4B78-90B3-DBE3400CCE8C}" type="datetimeFigureOut">
              <a:rPr lang="cs-CZ" smtClean="0"/>
              <a:pPr/>
              <a:t>12. 11. 2016</a:t>
            </a:fld>
            <a:endParaRPr lang="cs-CZ"/>
          </a:p>
        </p:txBody>
      </p:sp>
      <p:sp>
        <p:nvSpPr>
          <p:cNvPr id="18" name="Zástupný symbol pro zápatí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E841A15-6907-4414-AB3E-81923E79101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E83725-818E-4B78-90B3-DBE3400CCE8C}" type="datetimeFigureOut">
              <a:rPr lang="cs-CZ" smtClean="0"/>
              <a:pPr/>
              <a:t>12. 11. 2016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841A15-6907-4414-AB3E-81923E79101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7DE83725-818E-4B78-90B3-DBE3400CCE8C}" type="datetimeFigureOut">
              <a:rPr lang="cs-CZ" smtClean="0"/>
              <a:pPr/>
              <a:t>12. 11. 2016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E841A15-6907-4414-AB3E-81923E79101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E83725-818E-4B78-90B3-DBE3400CCE8C}" type="datetimeFigureOut">
              <a:rPr lang="cs-CZ" smtClean="0"/>
              <a:pPr/>
              <a:t>12. 11. 2016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841A15-6907-4414-AB3E-81923E79101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DE83725-818E-4B78-90B3-DBE3400CCE8C}" type="datetimeFigureOut">
              <a:rPr lang="cs-CZ" smtClean="0"/>
              <a:pPr/>
              <a:t>12. 11. 2016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5E841A15-6907-4414-AB3E-81923E79101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E83725-818E-4B78-90B3-DBE3400CCE8C}" type="datetimeFigureOut">
              <a:rPr lang="cs-CZ" smtClean="0"/>
              <a:pPr/>
              <a:t>12. 11. 2016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841A15-6907-4414-AB3E-81923E79101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E83725-818E-4B78-90B3-DBE3400CCE8C}" type="datetimeFigureOut">
              <a:rPr lang="cs-CZ" smtClean="0"/>
              <a:pPr/>
              <a:t>12. 11. 2016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841A15-6907-4414-AB3E-81923E79101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E83725-818E-4B78-90B3-DBE3400CCE8C}" type="datetimeFigureOut">
              <a:rPr lang="cs-CZ" smtClean="0"/>
              <a:pPr/>
              <a:t>12. 11. 2016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841A15-6907-4414-AB3E-81923E79101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DE83725-818E-4B78-90B3-DBE3400CCE8C}" type="datetimeFigureOut">
              <a:rPr lang="cs-CZ" smtClean="0"/>
              <a:pPr/>
              <a:t>12. 11. 2016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841A15-6907-4414-AB3E-81923E79101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E83725-818E-4B78-90B3-DBE3400CCE8C}" type="datetimeFigureOut">
              <a:rPr lang="cs-CZ" smtClean="0"/>
              <a:pPr/>
              <a:t>12. 11. 2016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841A15-6907-4414-AB3E-81923E79101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E83725-818E-4B78-90B3-DBE3400CCE8C}" type="datetimeFigureOut">
              <a:rPr lang="cs-CZ" smtClean="0"/>
              <a:pPr/>
              <a:t>12. 11. 2016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841A15-6907-4414-AB3E-81923E79101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obrázek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Zástupný symbol pro nadpis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1" name="Zástupný symbol pro text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7" name="Zástupný symbol pro datum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7DE83725-818E-4B78-90B3-DBE3400CCE8C}" type="datetimeFigureOut">
              <a:rPr lang="cs-CZ" smtClean="0"/>
              <a:pPr/>
              <a:t>12. 11. 2016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E841A15-6907-4414-AB3E-81923E79101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media.istockphoto.com/photos/autumn-abstract-fall-season-background-with-a-magic-sun-lights-picture-id488092592?k=6&amp;m=488092592&amp;s=170667a&amp;w=0&amp;h=2oQ12CgQz80vGZ66W_X-ED9mEx5hdrNwMQ5i8PCtm1o=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36" y="0"/>
            <a:ext cx="10297115" cy="68580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357222" y="428604"/>
            <a:ext cx="9358346" cy="1470025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>
                <a:effectLst>
                  <a:outerShdw blurRad="50800" dist="50800" dir="6600000" sx="104000" sy="104000" algn="ctr" rotWithShape="0">
                    <a:schemeClr val="bg1">
                      <a:alpha val="99000"/>
                    </a:schemeClr>
                  </a:outerShdw>
                </a:effectLst>
              </a:rPr>
              <a:t>skin </a:t>
            </a:r>
            <a:r>
              <a:rPr lang="cs-CZ" dirty="0" smtClean="0">
                <a:effectLst>
                  <a:outerShdw blurRad="50800" dist="50800" dir="6600000" sx="104000" sy="104000" algn="ctr" rotWithShape="0">
                    <a:schemeClr val="bg1">
                      <a:alpha val="99000"/>
                    </a:schemeClr>
                  </a:outerShdw>
                </a:effectLst>
              </a:rPr>
              <a:t>to </a:t>
            </a:r>
            <a:r>
              <a:rPr lang="cs-CZ" dirty="0" smtClean="0">
                <a:effectLst>
                  <a:outerShdw blurRad="50800" dist="50800" dir="6600000" sx="104000" sy="104000" algn="ctr" rotWithShape="0">
                    <a:schemeClr val="bg1">
                      <a:alpha val="99000"/>
                    </a:schemeClr>
                  </a:outerShdw>
                </a:effectLst>
              </a:rPr>
              <a:t>Skin </a:t>
            </a:r>
            <a:r>
              <a:rPr lang="cs-CZ" dirty="0" err="1" smtClean="0">
                <a:effectLst>
                  <a:outerShdw blurRad="50800" dist="50800" dir="6600000" sx="104000" sy="104000" algn="ctr" rotWithShape="0">
                    <a:schemeClr val="bg1">
                      <a:alpha val="99000"/>
                    </a:schemeClr>
                  </a:outerShdw>
                </a:effectLst>
              </a:rPr>
              <a:t>Contact</a:t>
            </a:r>
            <a:r>
              <a:rPr lang="cs-CZ" dirty="0" smtClean="0">
                <a:effectLst>
                  <a:outerShdw blurRad="50800" dist="50800" dir="6600000" sx="104000" sy="104000" algn="ctr" rotWithShape="0">
                    <a:schemeClr val="bg1">
                      <a:alpha val="99000"/>
                    </a:schemeClr>
                  </a:outerShdw>
                </a:effectLst>
              </a:rPr>
              <a:t> </a:t>
            </a:r>
            <a:r>
              <a:rPr lang="cs-CZ" dirty="0" smtClean="0">
                <a:effectLst>
                  <a:outerShdw blurRad="50800" dist="50800" dir="6600000" sx="104000" sy="104000" algn="ctr" rotWithShape="0">
                    <a:schemeClr val="bg1">
                      <a:alpha val="99000"/>
                    </a:schemeClr>
                  </a:outerShdw>
                </a:effectLst>
              </a:rPr>
              <a:t>u dvojčat</a:t>
            </a:r>
            <a:endParaRPr lang="cs-CZ" dirty="0">
              <a:effectLst>
                <a:outerShdw blurRad="50800" dist="50800" dir="6600000" sx="104000" sy="104000" algn="ctr" rotWithShape="0">
                  <a:schemeClr val="bg1">
                    <a:alpha val="99000"/>
                  </a:scheme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71604" y="5534052"/>
            <a:ext cx="6400800" cy="1752600"/>
          </a:xfrm>
        </p:spPr>
        <p:txBody>
          <a:bodyPr/>
          <a:lstStyle/>
          <a:p>
            <a:pPr algn="ctr"/>
            <a:r>
              <a:rPr lang="cs-CZ" dirty="0" smtClean="0"/>
              <a:t>Eva Kuběnová</a:t>
            </a:r>
          </a:p>
          <a:p>
            <a:pPr algn="ctr"/>
            <a:r>
              <a:rPr lang="cs-CZ" dirty="0" smtClean="0"/>
              <a:t>Novorozenecké oddělení FN Olomouc</a:t>
            </a:r>
            <a:endParaRPr lang="cs-CZ" dirty="0"/>
          </a:p>
        </p:txBody>
      </p:sp>
      <p:pic>
        <p:nvPicPr>
          <p:cNvPr id="5" name="Picture 2" descr="http://www.fnol.cz/images/loga/logo-FNOL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45" y="292084"/>
            <a:ext cx="2143125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96900" dir="11520000" sx="144000" sy="144000" algn="ctr" rotWithShape="0">
              <a:schemeClr val="bg1"/>
            </a:outerShdw>
          </a:effectLst>
        </p:spPr>
      </p:pic>
      <p:pic>
        <p:nvPicPr>
          <p:cNvPr id="1028" name="Picture 4" descr="https://cdn.i0.cz/public-data/5c/cd/a5ffc94e3a6f837de741c2735f94_r16:9_w900_h506_gi:photo:596597.jpg?hash=72e5db0ce08f56fe2f9d322113d4b11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2285992"/>
            <a:ext cx="5000600" cy="2811448"/>
          </a:xfrm>
          <a:prstGeom prst="rect">
            <a:avLst/>
          </a:prstGeom>
          <a:noFill/>
          <a:ln>
            <a:noFill/>
          </a:ln>
          <a:effectLst>
            <a:outerShdw blurRad="431800" dir="5400000" sx="120000" sy="120000" algn="ctr" rotWithShape="0">
              <a:schemeClr val="bg1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50000">
                <a:srgbClr val="FFFFFF"/>
              </a:gs>
              <a:gs pos="100000">
                <a:srgbClr val="FFC0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71414"/>
            <a:ext cx="9144000" cy="1143008"/>
          </a:xfrm>
        </p:spPr>
        <p:txBody>
          <a:bodyPr>
            <a:normAutofit/>
          </a:bodyPr>
          <a:lstStyle/>
          <a:p>
            <a:pPr algn="ctr"/>
            <a:r>
              <a:rPr lang="cs-CZ" sz="3400" dirty="0" err="1" smtClean="0">
                <a:solidFill>
                  <a:srgbClr val="A4365D"/>
                </a:solidFill>
              </a:rPr>
              <a:t>Bonding</a:t>
            </a:r>
            <a:r>
              <a:rPr lang="cs-CZ" sz="3400" dirty="0" smtClean="0">
                <a:solidFill>
                  <a:srgbClr val="A4365D"/>
                </a:solidFill>
              </a:rPr>
              <a:t> dvojčat</a:t>
            </a:r>
            <a:br>
              <a:rPr lang="cs-CZ" sz="3400" dirty="0" smtClean="0">
                <a:solidFill>
                  <a:srgbClr val="A4365D"/>
                </a:solidFill>
              </a:rPr>
            </a:br>
            <a:r>
              <a:rPr lang="cs-CZ" sz="3400" dirty="0" smtClean="0">
                <a:solidFill>
                  <a:srgbClr val="A4365D"/>
                </a:solidFill>
              </a:rPr>
              <a:t>jak je vnímán rodiči</a:t>
            </a:r>
            <a:endParaRPr lang="cs-CZ" sz="3400" dirty="0">
              <a:solidFill>
                <a:srgbClr val="A4365D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357298"/>
            <a:ext cx="9144000" cy="5572164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cs-CZ" dirty="0" smtClean="0"/>
              <a:t>Těsný bezprostřední kontakt s dětmi po porodu považují oba rodiče za nesmírně důležitý</a:t>
            </a:r>
          </a:p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r>
              <a:rPr lang="cs-CZ" dirty="0" smtClean="0"/>
              <a:t>Pomáhá budovat vnímavý vztah s dětmi, prohlubuje a upevňuje i partnerský vztah</a:t>
            </a:r>
          </a:p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r>
              <a:rPr lang="cs-CZ" dirty="0" smtClean="0"/>
              <a:t>Posiluje důvěru ve vlastní schopnosti k zvládnutí rodičovství se dvěma novorozenými dětmi </a:t>
            </a:r>
          </a:p>
          <a:p>
            <a:pPr algn="ctr">
              <a:buNone/>
            </a:pPr>
            <a:r>
              <a:rPr lang="cs-CZ" dirty="0" smtClean="0"/>
              <a:t> </a:t>
            </a:r>
          </a:p>
          <a:p>
            <a:pPr algn="ctr">
              <a:buNone/>
            </a:pPr>
            <a:r>
              <a:rPr lang="cs-CZ" dirty="0" smtClean="0"/>
              <a:t> Nutností je kontakt s oběma dětmi </a:t>
            </a:r>
          </a:p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r>
              <a:rPr lang="cs-CZ" dirty="0" smtClean="0"/>
              <a:t> V klidném a ničím nerušeném prostředí </a:t>
            </a:r>
          </a:p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r>
              <a:rPr lang="cs-CZ" dirty="0" smtClean="0"/>
              <a:t>V prostředí, které zajišťuje pohodlí a bezpečí</a:t>
            </a:r>
          </a:p>
          <a:p>
            <a:pPr algn="ctr">
              <a:buNone/>
            </a:pPr>
            <a:r>
              <a:rPr lang="cs-CZ" dirty="0" smtClean="0"/>
              <a:t> </a:t>
            </a:r>
          </a:p>
          <a:p>
            <a:pPr algn="ctr">
              <a:buNone/>
            </a:pPr>
            <a:r>
              <a:rPr lang="cs-CZ" dirty="0" smtClean="0"/>
              <a:t>Nedílnou součástí je vlídný a empatický přístup pečujícího personálu </a:t>
            </a:r>
            <a:endParaRPr lang="cs-CZ" dirty="0"/>
          </a:p>
        </p:txBody>
      </p:sp>
      <p:sp>
        <p:nvSpPr>
          <p:cNvPr id="7170" name="AutoShape 2" descr="https://mail.centrum.cz/download.php?msg_id=000000004339000c8674034aa568&amp;idx=1.2&amp;filename=IMAG0391.jpg&amp;r=56.5582769165373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Vývojový diagram: spojka 9"/>
          <p:cNvSpPr/>
          <p:nvPr/>
        </p:nvSpPr>
        <p:spPr>
          <a:xfrm>
            <a:off x="4572000" y="4000504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ývojový diagram: spojka 10"/>
          <p:cNvSpPr/>
          <p:nvPr/>
        </p:nvSpPr>
        <p:spPr>
          <a:xfrm>
            <a:off x="4572000" y="3000372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ývojový diagram: spojka 11"/>
          <p:cNvSpPr/>
          <p:nvPr/>
        </p:nvSpPr>
        <p:spPr>
          <a:xfrm>
            <a:off x="4572000" y="2071678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ývojový diagram: spojka 12"/>
          <p:cNvSpPr/>
          <p:nvPr/>
        </p:nvSpPr>
        <p:spPr>
          <a:xfrm>
            <a:off x="4572000" y="4714884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ývojový diagram: spojka 13"/>
          <p:cNvSpPr/>
          <p:nvPr/>
        </p:nvSpPr>
        <p:spPr>
          <a:xfrm>
            <a:off x="4572000" y="6072206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ývojový diagram: spojka 14"/>
          <p:cNvSpPr/>
          <p:nvPr/>
        </p:nvSpPr>
        <p:spPr>
          <a:xfrm>
            <a:off x="4572000" y="5357826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50000">
                <a:srgbClr val="FFFFFF"/>
              </a:gs>
              <a:gs pos="100000">
                <a:srgbClr val="FFC0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60053" y="1"/>
            <a:ext cx="112040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50000">
                <a:srgbClr val="FFFFFF"/>
              </a:gs>
              <a:gs pos="100000">
                <a:srgbClr val="FFC0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2844" y="71414"/>
            <a:ext cx="8858312" cy="822944"/>
          </a:xfrm>
        </p:spPr>
        <p:txBody>
          <a:bodyPr>
            <a:normAutofit/>
          </a:bodyPr>
          <a:lstStyle/>
          <a:p>
            <a:pPr algn="ctr"/>
            <a:r>
              <a:rPr lang="cs-CZ" sz="3400" dirty="0" smtClean="0">
                <a:solidFill>
                  <a:srgbClr val="A4365D"/>
                </a:solidFill>
              </a:rPr>
              <a:t>Když se rodí předčasně</a:t>
            </a:r>
            <a:endParaRPr lang="cs-CZ" sz="3400" dirty="0">
              <a:solidFill>
                <a:srgbClr val="A4365D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214422"/>
            <a:ext cx="9144000" cy="550070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cs-CZ" dirty="0" smtClean="0"/>
              <a:t>Těhotenství dvojčat mnohdy končí předčasným porodem</a:t>
            </a:r>
          </a:p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r>
              <a:rPr lang="cs-CZ" dirty="0" smtClean="0"/>
              <a:t>Šok, stres</a:t>
            </a:r>
            <a:r>
              <a:rPr lang="cs-CZ" dirty="0" smtClean="0"/>
              <a:t>, </a:t>
            </a:r>
            <a:r>
              <a:rPr lang="pl-PL" dirty="0" smtClean="0"/>
              <a:t>převažuje </a:t>
            </a:r>
            <a:r>
              <a:rPr lang="pl-PL" dirty="0" smtClean="0"/>
              <a:t>strach nad pocity štěstí a radosti</a:t>
            </a:r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dirty="0" smtClean="0"/>
              <a:t>Separace matky od dětí vyvolává úzkost a beznaděj</a:t>
            </a:r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cs-CZ" dirty="0" smtClean="0"/>
              <a:t> Nastává </a:t>
            </a:r>
            <a:r>
              <a:rPr lang="cs-CZ" dirty="0" err="1" smtClean="0"/>
              <a:t>odstříkávání</a:t>
            </a:r>
            <a:r>
              <a:rPr lang="cs-CZ" dirty="0" smtClean="0"/>
              <a:t> mléka, dennodenní návštěvy a hlazení malých děťátek v inkubátoru</a:t>
            </a:r>
          </a:p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r>
              <a:rPr lang="cs-CZ" dirty="0" smtClean="0"/>
              <a:t> Nemocnice se stává druhým domovem, každé zazvonění telefonu pak důvodem k obavám a strachu</a:t>
            </a:r>
            <a:endParaRPr lang="cs-CZ" dirty="0"/>
          </a:p>
        </p:txBody>
      </p:sp>
      <p:sp>
        <p:nvSpPr>
          <p:cNvPr id="5" name="Vývojový diagram: spojka 4"/>
          <p:cNvSpPr/>
          <p:nvPr/>
        </p:nvSpPr>
        <p:spPr>
          <a:xfrm>
            <a:off x="4572000" y="1857364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ývojový diagram: spojka 5"/>
          <p:cNvSpPr/>
          <p:nvPr/>
        </p:nvSpPr>
        <p:spPr>
          <a:xfrm>
            <a:off x="4572000" y="2857496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ývojový diagram: spojka 6"/>
          <p:cNvSpPr/>
          <p:nvPr/>
        </p:nvSpPr>
        <p:spPr>
          <a:xfrm>
            <a:off x="4572000" y="3786190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ývojový diagram: spojka 7"/>
          <p:cNvSpPr/>
          <p:nvPr/>
        </p:nvSpPr>
        <p:spPr>
          <a:xfrm>
            <a:off x="4572000" y="5072074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50000">
                <a:srgbClr val="FFFFFF"/>
              </a:gs>
              <a:gs pos="100000">
                <a:srgbClr val="FFC0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282" y="-71462"/>
            <a:ext cx="878687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A4365D"/>
                </a:solidFill>
              </a:rPr>
              <a:t>KANGAROO MOTHER CARE</a:t>
            </a:r>
            <a:br>
              <a:rPr lang="cs-CZ" dirty="0" smtClean="0">
                <a:solidFill>
                  <a:srgbClr val="A4365D"/>
                </a:solidFill>
              </a:rPr>
            </a:br>
            <a:r>
              <a:rPr lang="cs-CZ" dirty="0" smtClean="0">
                <a:solidFill>
                  <a:srgbClr val="A4365D"/>
                </a:solidFill>
              </a:rPr>
              <a:t> </a:t>
            </a:r>
            <a:r>
              <a:rPr lang="cs-CZ" dirty="0" err="1" smtClean="0">
                <a:solidFill>
                  <a:srgbClr val="A4365D"/>
                </a:solidFill>
              </a:rPr>
              <a:t>KLOKÁNKOVÁNí</a:t>
            </a:r>
            <a:r>
              <a:rPr lang="cs-CZ" dirty="0" smtClean="0">
                <a:solidFill>
                  <a:srgbClr val="A4365D"/>
                </a:solidFill>
              </a:rPr>
              <a:t> dvojčat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4282" y="1285860"/>
            <a:ext cx="8715436" cy="557214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cs-CZ" dirty="0" smtClean="0"/>
              <a:t>Přibližuje rodiče k jejich nezralému dítěti</a:t>
            </a:r>
          </a:p>
          <a:p>
            <a:pPr algn="ctr">
              <a:buNone/>
            </a:pPr>
            <a:r>
              <a:rPr lang="cs-CZ" dirty="0" smtClean="0"/>
              <a:t> ,‚kůže na kůži“</a:t>
            </a:r>
          </a:p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r>
              <a:rPr lang="cs-CZ" dirty="0" smtClean="0"/>
              <a:t>Děti z inkubátoru jsou vertikálně položeny na obnažený hrudník matky, otce, nejméně na hodinu nebo víc denně </a:t>
            </a:r>
          </a:p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r>
              <a:rPr lang="cs-CZ" dirty="0" smtClean="0"/>
              <a:t>Rodiče sedí přímo u inkubátoru</a:t>
            </a:r>
          </a:p>
          <a:p>
            <a:pPr algn="ctr">
              <a:buNone/>
            </a:pPr>
            <a:r>
              <a:rPr lang="cs-CZ" dirty="0" smtClean="0"/>
              <a:t> </a:t>
            </a:r>
          </a:p>
          <a:p>
            <a:pPr algn="ctr">
              <a:buNone/>
            </a:pPr>
            <a:r>
              <a:rPr lang="cs-CZ" dirty="0" smtClean="0"/>
              <a:t>Infúze, monitorovací připojení a další nutné přístroje mohou zůstat na svém místě</a:t>
            </a:r>
          </a:p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r>
              <a:rPr lang="cs-CZ" dirty="0" smtClean="0"/>
              <a:t>Děti mají stabilnější srdeční frekvenci, pravidelné dýchání, lepší saturaci, menší výkyvy tělesné teploty, méně pláčou, lépe spí a mají delší období bdělosti</a:t>
            </a:r>
          </a:p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r>
              <a:rPr lang="cs-CZ" dirty="0" smtClean="0"/>
              <a:t>Maminky si nepřipadají jen jako pozorovatelky malých bojovníků </a:t>
            </a:r>
            <a:r>
              <a:rPr lang="cs-CZ" dirty="0" smtClean="0"/>
              <a:t>   v </a:t>
            </a:r>
            <a:r>
              <a:rPr lang="cs-CZ" dirty="0" smtClean="0"/>
              <a:t>inkubátoru, ale jako opravdové mámy</a:t>
            </a:r>
          </a:p>
          <a:p>
            <a:pPr algn="ctr">
              <a:buNone/>
            </a:pPr>
            <a:endParaRPr lang="cs-CZ" dirty="0" smtClean="0"/>
          </a:p>
        </p:txBody>
      </p:sp>
      <p:sp>
        <p:nvSpPr>
          <p:cNvPr id="5" name="Vývojový diagram: spojka 4"/>
          <p:cNvSpPr/>
          <p:nvPr/>
        </p:nvSpPr>
        <p:spPr>
          <a:xfrm>
            <a:off x="4572000" y="2071678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ývojový diagram: spojka 5"/>
          <p:cNvSpPr/>
          <p:nvPr/>
        </p:nvSpPr>
        <p:spPr>
          <a:xfrm>
            <a:off x="4572000" y="3000372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ývojový diagram: spojka 6"/>
          <p:cNvSpPr/>
          <p:nvPr/>
        </p:nvSpPr>
        <p:spPr>
          <a:xfrm>
            <a:off x="4572000" y="3714752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ývojový diagram: spojka 7"/>
          <p:cNvSpPr/>
          <p:nvPr/>
        </p:nvSpPr>
        <p:spPr>
          <a:xfrm>
            <a:off x="4572000" y="4714884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ývojový diagram: spojka 8"/>
          <p:cNvSpPr/>
          <p:nvPr/>
        </p:nvSpPr>
        <p:spPr>
          <a:xfrm>
            <a:off x="4572000" y="5929330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50000">
                <a:srgbClr val="FFFFFF"/>
              </a:gs>
              <a:gs pos="100000">
                <a:srgbClr val="FFC0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751506"/>
          </a:xfrm>
        </p:spPr>
        <p:txBody>
          <a:bodyPr>
            <a:normAutofit/>
          </a:bodyPr>
          <a:lstStyle/>
          <a:p>
            <a:pPr marL="274320" indent="-274320" algn="ctr">
              <a:buClr>
                <a:schemeClr val="tx2"/>
              </a:buClr>
              <a:buSzPct val="73000"/>
            </a:pPr>
            <a:r>
              <a:rPr lang="cs-CZ" sz="3400" dirty="0" err="1" smtClean="0">
                <a:solidFill>
                  <a:srgbClr val="A4365D"/>
                </a:solidFill>
              </a:rPr>
              <a:t>Klokánkování</a:t>
            </a:r>
            <a:r>
              <a:rPr lang="cs-CZ" sz="3400" dirty="0" smtClean="0">
                <a:solidFill>
                  <a:srgbClr val="A4365D"/>
                </a:solidFill>
              </a:rPr>
              <a:t> dvojčat v praxi</a:t>
            </a:r>
            <a:endParaRPr lang="cs-CZ" sz="3400" dirty="0">
              <a:solidFill>
                <a:srgbClr val="A4365D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2844" y="1214422"/>
            <a:ext cx="8858312" cy="5643578"/>
          </a:xfrm>
        </p:spPr>
        <p:txBody>
          <a:bodyPr/>
          <a:lstStyle/>
          <a:p>
            <a:pPr algn="ctr">
              <a:buNone/>
            </a:pPr>
            <a:r>
              <a:rPr lang="cs-CZ" dirty="0" smtClean="0"/>
              <a:t>Akutní porod dvojčat s.</a:t>
            </a:r>
            <a:r>
              <a:rPr lang="cs-CZ" dirty="0" err="1" smtClean="0"/>
              <a:t>c</a:t>
            </a:r>
            <a:r>
              <a:rPr lang="cs-CZ" dirty="0" smtClean="0"/>
              <a:t>.</a:t>
            </a:r>
          </a:p>
          <a:p>
            <a:pPr algn="ctr">
              <a:buNone/>
            </a:pPr>
            <a:r>
              <a:rPr lang="cs-CZ" dirty="0" smtClean="0"/>
              <a:t>Těhotenství ukončeno z důvodu </a:t>
            </a:r>
            <a:r>
              <a:rPr lang="cs-CZ" dirty="0" err="1" smtClean="0"/>
              <a:t>preeklampsie</a:t>
            </a:r>
            <a:r>
              <a:rPr lang="cs-CZ" dirty="0" smtClean="0"/>
              <a:t> v GT 31+4</a:t>
            </a:r>
          </a:p>
          <a:p>
            <a:pPr algn="ctr">
              <a:spcBef>
                <a:spcPct val="0"/>
              </a:spcBef>
              <a:buNone/>
            </a:pPr>
            <a:r>
              <a:rPr lang="cs-CZ" sz="34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A4365D"/>
                </a:solidFill>
                <a:latin typeface="+mj-lt"/>
                <a:ea typeface="+mj-ea"/>
                <a:cs typeface="+mj-cs"/>
              </a:rPr>
              <a:t>Dvojčátka</a:t>
            </a:r>
          </a:p>
          <a:p>
            <a:pPr>
              <a:spcBef>
                <a:spcPct val="0"/>
              </a:spcBef>
              <a:buNone/>
            </a:pPr>
            <a:r>
              <a:rPr lang="cs-CZ" dirty="0" smtClean="0"/>
              <a:t>          Petr                                                  David </a:t>
            </a:r>
          </a:p>
          <a:p>
            <a:pPr>
              <a:spcBef>
                <a:spcPct val="0"/>
              </a:spcBef>
              <a:buNone/>
            </a:pPr>
            <a:r>
              <a:rPr lang="cs-CZ" dirty="0" smtClean="0"/>
              <a:t>          1700gr                                              1340gr</a:t>
            </a:r>
          </a:p>
          <a:p>
            <a:pPr>
              <a:spcBef>
                <a:spcPct val="0"/>
              </a:spcBef>
              <a:buNone/>
            </a:pPr>
            <a:endParaRPr lang="cs-CZ" dirty="0" smtClean="0"/>
          </a:p>
          <a:p>
            <a:pPr>
              <a:spcBef>
                <a:spcPct val="0"/>
              </a:spcBef>
              <a:buNone/>
            </a:pPr>
            <a:endParaRPr lang="cs-CZ" dirty="0" smtClean="0"/>
          </a:p>
          <a:p>
            <a:pPr>
              <a:spcBef>
                <a:spcPct val="0"/>
              </a:spcBef>
              <a:buNone/>
            </a:pPr>
            <a:endParaRPr lang="cs-CZ" dirty="0" smtClean="0"/>
          </a:p>
          <a:p>
            <a:pPr>
              <a:spcBef>
                <a:spcPct val="0"/>
              </a:spcBef>
              <a:buNone/>
            </a:pPr>
            <a:endParaRPr lang="cs-CZ" dirty="0" smtClean="0"/>
          </a:p>
          <a:p>
            <a:pPr>
              <a:spcBef>
                <a:spcPct val="0"/>
              </a:spcBef>
              <a:buNone/>
            </a:pPr>
            <a:endParaRPr lang="cs-CZ" dirty="0" smtClean="0"/>
          </a:p>
          <a:p>
            <a:pPr>
              <a:spcBef>
                <a:spcPct val="0"/>
              </a:spcBef>
              <a:buNone/>
            </a:pPr>
            <a:endParaRPr lang="cs-CZ" dirty="0" smtClean="0"/>
          </a:p>
          <a:p>
            <a:pPr algn="ctr">
              <a:spcBef>
                <a:spcPct val="0"/>
              </a:spcBef>
              <a:buNone/>
            </a:pPr>
            <a:r>
              <a:rPr lang="cs-CZ" dirty="0" smtClean="0"/>
              <a:t>Krátce po porodu </a:t>
            </a:r>
            <a:r>
              <a:rPr lang="cs-CZ" dirty="0" err="1" smtClean="0"/>
              <a:t>nCPAP</a:t>
            </a:r>
            <a:r>
              <a:rPr lang="cs-CZ" dirty="0" smtClean="0"/>
              <a:t>     </a:t>
            </a:r>
            <a:r>
              <a:rPr lang="cs-CZ" dirty="0" err="1" smtClean="0"/>
              <a:t>oxygenoterapie</a:t>
            </a:r>
            <a:r>
              <a:rPr lang="cs-CZ" dirty="0" smtClean="0"/>
              <a:t>,</a:t>
            </a:r>
          </a:p>
          <a:p>
            <a:pPr algn="ctr">
              <a:spcBef>
                <a:spcPct val="0"/>
              </a:spcBef>
              <a:buNone/>
            </a:pPr>
            <a:r>
              <a:rPr lang="cs-CZ" dirty="0" smtClean="0"/>
              <a:t>parenterální výživa</a:t>
            </a: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1277" y="2786058"/>
            <a:ext cx="3628111" cy="274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Přímá spojovací šipka 6"/>
          <p:cNvCxnSpPr/>
          <p:nvPr/>
        </p:nvCxnSpPr>
        <p:spPr>
          <a:xfrm>
            <a:off x="5000628" y="6000768"/>
            <a:ext cx="21431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50000">
                <a:srgbClr val="FFFFFF"/>
              </a:gs>
              <a:gs pos="100000">
                <a:srgbClr val="FFC0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785818"/>
          </a:xfrm>
        </p:spPr>
        <p:txBody>
          <a:bodyPr>
            <a:noAutofit/>
          </a:bodyPr>
          <a:lstStyle/>
          <a:p>
            <a:pPr marL="274320" indent="-274320" algn="ctr">
              <a:buClr>
                <a:schemeClr val="tx2"/>
              </a:buClr>
              <a:buSzPct val="73000"/>
            </a:pPr>
            <a:r>
              <a:rPr lang="cs-CZ" sz="3400" dirty="0" err="1" smtClean="0">
                <a:solidFill>
                  <a:srgbClr val="A4365D"/>
                </a:solidFill>
              </a:rPr>
              <a:t>Klokánkování</a:t>
            </a:r>
            <a:r>
              <a:rPr lang="cs-CZ" sz="3400" dirty="0" smtClean="0">
                <a:solidFill>
                  <a:srgbClr val="A4365D"/>
                </a:solidFill>
              </a:rPr>
              <a:t> dvojčat v praxi</a:t>
            </a:r>
            <a:br>
              <a:rPr lang="cs-CZ" sz="3400" dirty="0" smtClean="0">
                <a:solidFill>
                  <a:srgbClr val="A4365D"/>
                </a:solidFill>
              </a:rPr>
            </a:br>
            <a:r>
              <a:rPr lang="cs-CZ" sz="3400" dirty="0" smtClean="0">
                <a:solidFill>
                  <a:srgbClr val="A4365D"/>
                </a:solidFill>
              </a:rPr>
              <a:t>Jak je vnímáno rodiči</a:t>
            </a:r>
            <a:endParaRPr lang="cs-CZ" sz="3400" dirty="0">
              <a:solidFill>
                <a:srgbClr val="A4365D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28694"/>
            <a:ext cx="9144000" cy="607220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cs-CZ" dirty="0" smtClean="0"/>
              <a:t>              </a:t>
            </a:r>
          </a:p>
          <a:p>
            <a:pPr algn="ctr">
              <a:buNone/>
            </a:pPr>
            <a:r>
              <a:rPr lang="cs-CZ" dirty="0" smtClean="0"/>
              <a:t>Rychlý porod     šok, veliký strach    první pohled na fotku dětí úplně bez emocí</a:t>
            </a:r>
          </a:p>
          <a:p>
            <a:pPr algn="ctr">
              <a:buNone/>
            </a:pPr>
            <a:r>
              <a:rPr lang="cs-CZ" dirty="0" smtClean="0"/>
              <a:t>  </a:t>
            </a:r>
          </a:p>
          <a:p>
            <a:pPr algn="ctr">
              <a:buNone/>
            </a:pPr>
            <a:r>
              <a:rPr lang="cs-CZ" dirty="0" smtClean="0"/>
              <a:t>Považují za zásadní a důležitý brzký kontakt s oběma dětmi</a:t>
            </a:r>
          </a:p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r>
              <a:rPr lang="cs-CZ" dirty="0" err="1" smtClean="0"/>
              <a:t>Klokánkování</a:t>
            </a:r>
            <a:r>
              <a:rPr lang="cs-CZ" dirty="0" smtClean="0"/>
              <a:t> od 3.dne každodenně    přináší pocity naplnění, spokojenosti,radosti, vděčnosti</a:t>
            </a:r>
          </a:p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r>
              <a:rPr lang="cs-CZ" dirty="0" smtClean="0"/>
              <a:t>Naplnění rodičovství </a:t>
            </a:r>
          </a:p>
          <a:p>
            <a:pPr algn="ctr">
              <a:buNone/>
            </a:pPr>
            <a:r>
              <a:rPr lang="cs-CZ" dirty="0" smtClean="0"/>
              <a:t>Jsou to okamžiky, kdy zažívají pouto s dětmi a pociťují své rodičovství naplno</a:t>
            </a:r>
          </a:p>
          <a:p>
            <a:pPr algn="ctr">
              <a:lnSpc>
                <a:spcPct val="90000"/>
              </a:lnSpc>
              <a:buNone/>
            </a:pPr>
            <a:r>
              <a:rPr lang="cs-CZ" sz="2300" b="1" dirty="0" smtClean="0">
                <a:solidFill>
                  <a:srgbClr val="A4365D"/>
                </a:solidFill>
              </a:rPr>
              <a:t>V </a:t>
            </a:r>
            <a:r>
              <a:rPr lang="cs-CZ" sz="2300" b="1" dirty="0" smtClean="0">
                <a:solidFill>
                  <a:srgbClr val="A4365D"/>
                </a:solidFill>
              </a:rPr>
              <a:t>té chvíli už děti nejsou nemocničního personálu, jsou jejich!</a:t>
            </a:r>
            <a:endParaRPr lang="cs-CZ" sz="2300" b="1" dirty="0">
              <a:solidFill>
                <a:srgbClr val="A4365D"/>
              </a:solidFill>
            </a:endParaRPr>
          </a:p>
        </p:txBody>
      </p:sp>
      <p:cxnSp>
        <p:nvCxnSpPr>
          <p:cNvPr id="6" name="Přímá spojovací šipka 5"/>
          <p:cNvCxnSpPr/>
          <p:nvPr/>
        </p:nvCxnSpPr>
        <p:spPr>
          <a:xfrm>
            <a:off x="5357818" y="1643050"/>
            <a:ext cx="21431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šipka 7"/>
          <p:cNvCxnSpPr/>
          <p:nvPr/>
        </p:nvCxnSpPr>
        <p:spPr>
          <a:xfrm>
            <a:off x="2357422" y="1641462"/>
            <a:ext cx="21431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>
            <a:off x="6072198" y="3927478"/>
            <a:ext cx="21431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Vývojový diagram: spojka 9"/>
          <p:cNvSpPr/>
          <p:nvPr/>
        </p:nvSpPr>
        <p:spPr>
          <a:xfrm>
            <a:off x="4643438" y="4714884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ývojový diagram: spojka 10"/>
          <p:cNvSpPr/>
          <p:nvPr/>
        </p:nvSpPr>
        <p:spPr>
          <a:xfrm>
            <a:off x="4643438" y="3429000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ývojový diagram: spojka 11"/>
          <p:cNvSpPr/>
          <p:nvPr/>
        </p:nvSpPr>
        <p:spPr>
          <a:xfrm>
            <a:off x="4643438" y="2428868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-24"/>
            <a:ext cx="9144000" cy="68580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50000">
                <a:srgbClr val="FFFFFF"/>
              </a:gs>
              <a:gs pos="100000">
                <a:srgbClr val="FFC0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</a:t>
            </a:r>
            <a:endParaRPr lang="cs-CZ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2993499"/>
            <a:ext cx="3143240" cy="4507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-142909" y="-142899"/>
            <a:ext cx="3359603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0"/>
            <a:ext cx="4209771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-71470" y="4714883"/>
            <a:ext cx="3280608" cy="224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44" y="1"/>
            <a:ext cx="1964947" cy="3214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29940" y="3214686"/>
            <a:ext cx="3314059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50000">
                <a:srgbClr val="FFFFFF"/>
              </a:gs>
              <a:gs pos="100000">
                <a:srgbClr val="FFC0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A4365D"/>
                </a:solidFill>
              </a:rPr>
              <a:t>Závěrem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4000" dirty="0" smtClean="0"/>
              <a:t> </a:t>
            </a:r>
            <a:r>
              <a:rPr lang="cs-CZ" dirty="0" smtClean="0">
                <a:solidFill>
                  <a:srgbClr val="A4365D"/>
                </a:solidFill>
              </a:rPr>
              <a:t>Skin to skin </a:t>
            </a:r>
            <a:r>
              <a:rPr lang="cs-CZ" dirty="0" err="1" smtClean="0">
                <a:solidFill>
                  <a:srgbClr val="A4365D"/>
                </a:solidFill>
              </a:rPr>
              <a:t>ContaCT</a:t>
            </a:r>
            <a:endParaRPr lang="cs-CZ" dirty="0">
              <a:solidFill>
                <a:srgbClr val="A4365D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2918" y="928646"/>
            <a:ext cx="8686800" cy="6286568"/>
          </a:xfrm>
        </p:spPr>
        <p:txBody>
          <a:bodyPr>
            <a:normAutofit/>
          </a:bodyPr>
          <a:lstStyle/>
          <a:p>
            <a:pPr>
              <a:buNone/>
            </a:pPr>
            <a:endParaRPr lang="cs-CZ" sz="2800" dirty="0" smtClean="0"/>
          </a:p>
          <a:p>
            <a:pPr algn="ctr">
              <a:buNone/>
            </a:pPr>
            <a:r>
              <a:rPr lang="cs-CZ" sz="2800" dirty="0" smtClean="0"/>
              <a:t>Je jednoznačně neoddělitelnou součástí </a:t>
            </a:r>
            <a:r>
              <a:rPr lang="cs-CZ" sz="2800" dirty="0" smtClean="0"/>
              <a:t>péče           </a:t>
            </a:r>
            <a:r>
              <a:rPr lang="cs-CZ" sz="2800" dirty="0" smtClean="0"/>
              <a:t>o donošeného i nezralého novorozence</a:t>
            </a:r>
          </a:p>
          <a:p>
            <a:pPr algn="ctr">
              <a:buNone/>
            </a:pPr>
            <a:endParaRPr lang="cs-CZ" sz="2800" dirty="0" smtClean="0"/>
          </a:p>
          <a:p>
            <a:pPr algn="ctr">
              <a:buNone/>
            </a:pPr>
            <a:endParaRPr lang="cs-CZ" sz="2800" b="1" cap="all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A4365D"/>
              </a:solidFill>
            </a:endParaRPr>
          </a:p>
          <a:p>
            <a:pPr algn="ctr">
              <a:buNone/>
            </a:pPr>
            <a:endParaRPr lang="cs-CZ" sz="2800" b="1" cap="all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A4365D"/>
              </a:solidFill>
            </a:endParaRPr>
          </a:p>
          <a:p>
            <a:pPr algn="ctr">
              <a:buNone/>
            </a:pPr>
            <a:endParaRPr lang="cs-CZ" sz="2800" b="1" cap="all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A4365D"/>
              </a:solidFill>
            </a:endParaRPr>
          </a:p>
          <a:p>
            <a:pPr algn="ctr">
              <a:buNone/>
            </a:pPr>
            <a:endParaRPr lang="cs-CZ" sz="2800" b="1" cap="all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A4365D"/>
              </a:solidFill>
            </a:endParaRPr>
          </a:p>
          <a:p>
            <a:pPr algn="ctr">
              <a:buNone/>
            </a:pPr>
            <a:endParaRPr lang="cs-CZ" sz="2800" b="1" cap="all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A4365D"/>
              </a:solidFill>
            </a:endParaRPr>
          </a:p>
          <a:p>
            <a:pPr algn="ctr">
              <a:buNone/>
            </a:pPr>
            <a:r>
              <a:rPr lang="cs-CZ" sz="28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A4365D"/>
                </a:solidFill>
              </a:rPr>
              <a:t>Jediným PŘIROZENÝM PROSTŘEDÍM DÍTĚTE JE BLÍZKÝ KONTAKT a láskyplná náruč JEHO MATKY ČI OTCE</a:t>
            </a:r>
          </a:p>
        </p:txBody>
      </p:sp>
      <p:pic>
        <p:nvPicPr>
          <p:cNvPr id="4098" name="Picture 2" descr="https://fthmb.tqn.com/pA_5PX28sLotCGD7JqFjU7ulmbM=/735x0/filters:no_upscale()/about/Mom-Dad-Twins-Sleeping-56a689b83df78cf7728edeb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2357430"/>
            <a:ext cx="4395758" cy="29305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2" name="Picture 8" descr="https://dncache-mauganscorp.netdna-ssl.com/thumbseg/1220/1220024-bigthumbnai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57464" y="714356"/>
            <a:ext cx="5186370" cy="1071570"/>
          </a:xfrm>
        </p:spPr>
        <p:txBody>
          <a:bodyPr>
            <a:normAutofit/>
          </a:bodyPr>
          <a:lstStyle/>
          <a:p>
            <a:r>
              <a:rPr lang="cs-CZ" cap="none" dirty="0" smtClean="0"/>
              <a:t>Děkuji za pozornost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 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285852" y="2357430"/>
            <a:ext cx="81439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b="1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Přeji krásné podzimní dny!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-142900"/>
            <a:ext cx="9144000" cy="7072338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50000">
                <a:srgbClr val="FFFFFF"/>
              </a:gs>
              <a:gs pos="100000">
                <a:srgbClr val="FFC0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0"/>
            <a:ext cx="8286808" cy="751506"/>
          </a:xfrm>
        </p:spPr>
        <p:txBody>
          <a:bodyPr>
            <a:normAutofit/>
          </a:bodyPr>
          <a:lstStyle/>
          <a:p>
            <a:pPr algn="ctr"/>
            <a:r>
              <a:rPr lang="cs-CZ" sz="3400" dirty="0" smtClean="0">
                <a:solidFill>
                  <a:srgbClr val="A4365D"/>
                </a:solidFill>
              </a:rPr>
              <a:t>skin to Skin </a:t>
            </a:r>
            <a:r>
              <a:rPr lang="cs-CZ" sz="3400" dirty="0" err="1" smtClean="0">
                <a:solidFill>
                  <a:srgbClr val="A4365D"/>
                </a:solidFill>
              </a:rPr>
              <a:t>Contact</a:t>
            </a:r>
            <a:endParaRPr lang="cs-CZ" sz="3400" dirty="0">
              <a:solidFill>
                <a:srgbClr val="A4365D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285860"/>
            <a:ext cx="9144000" cy="564360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cs-CZ" dirty="0" smtClean="0"/>
              <a:t>Kontakt nahého novorozence s kůží matky</a:t>
            </a:r>
          </a:p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r>
              <a:rPr lang="cs-CZ" dirty="0" smtClean="0"/>
              <a:t>Přináší významné </a:t>
            </a:r>
            <a:r>
              <a:rPr lang="cs-CZ" dirty="0" err="1" smtClean="0"/>
              <a:t>benefity</a:t>
            </a:r>
            <a:r>
              <a:rPr lang="cs-CZ" dirty="0" smtClean="0"/>
              <a:t> pro dítě i matku</a:t>
            </a:r>
          </a:p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r>
              <a:rPr lang="cs-CZ" dirty="0" smtClean="0"/>
              <a:t>Veliký význam má především v období poporodní adaptace</a:t>
            </a:r>
          </a:p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r>
              <a:rPr lang="cs-CZ" dirty="0" smtClean="0"/>
              <a:t>U zdravých, fyziologických novorozenců se využívá </a:t>
            </a:r>
            <a:r>
              <a:rPr lang="cs-CZ" dirty="0" smtClean="0"/>
              <a:t>při tzv</a:t>
            </a:r>
            <a:r>
              <a:rPr lang="cs-CZ" dirty="0" smtClean="0"/>
              <a:t>. </a:t>
            </a:r>
            <a:r>
              <a:rPr lang="cs-CZ" b="1" dirty="0" smtClean="0">
                <a:solidFill>
                  <a:srgbClr val="A4365D"/>
                </a:solidFill>
              </a:rPr>
              <a:t>,,BONDINGU“</a:t>
            </a:r>
          </a:p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r>
              <a:rPr lang="cs-CZ" dirty="0" smtClean="0"/>
              <a:t>U novorozenců nezralých při </a:t>
            </a:r>
            <a:r>
              <a:rPr lang="cs-CZ" b="1" dirty="0" smtClean="0">
                <a:solidFill>
                  <a:srgbClr val="A4365D"/>
                </a:solidFill>
              </a:rPr>
              <a:t>,,KANGAROO MOTHER CARE“ neboli ,,KLOKÁNKOVÁNÍ“</a:t>
            </a:r>
          </a:p>
          <a:p>
            <a:pPr algn="ctr"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  <p:sp>
        <p:nvSpPr>
          <p:cNvPr id="10" name="Vývojový diagram: spojka 9"/>
          <p:cNvSpPr/>
          <p:nvPr/>
        </p:nvSpPr>
        <p:spPr>
          <a:xfrm>
            <a:off x="4500562" y="1928802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ývojový diagram: spojka 10"/>
          <p:cNvSpPr/>
          <p:nvPr/>
        </p:nvSpPr>
        <p:spPr>
          <a:xfrm>
            <a:off x="4500562" y="2928934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ývojový diagram: spojka 11"/>
          <p:cNvSpPr/>
          <p:nvPr/>
        </p:nvSpPr>
        <p:spPr>
          <a:xfrm>
            <a:off x="4500562" y="3857628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ývojový diagram: spojka 12"/>
          <p:cNvSpPr/>
          <p:nvPr/>
        </p:nvSpPr>
        <p:spPr>
          <a:xfrm>
            <a:off x="4500562" y="5143512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50000">
                <a:srgbClr val="FFFFFF"/>
              </a:gs>
              <a:gs pos="100000">
                <a:srgbClr val="FFC0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822944"/>
          </a:xfrm>
        </p:spPr>
        <p:txBody>
          <a:bodyPr>
            <a:normAutofit/>
          </a:bodyPr>
          <a:lstStyle/>
          <a:p>
            <a:pPr algn="ctr"/>
            <a:r>
              <a:rPr lang="cs-CZ" sz="3400" dirty="0" smtClean="0">
                <a:solidFill>
                  <a:srgbClr val="A4365D"/>
                </a:solidFill>
              </a:rPr>
              <a:t>základní potřeby novorozence</a:t>
            </a:r>
            <a:endParaRPr lang="cs-CZ" sz="3400" dirty="0">
              <a:solidFill>
                <a:srgbClr val="A4365D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00108"/>
            <a:ext cx="10044154" cy="6858048"/>
          </a:xfrm>
        </p:spPr>
        <p:txBody>
          <a:bodyPr>
            <a:normAutofit fontScale="92500" lnSpcReduction="10000"/>
          </a:bodyPr>
          <a:lstStyle/>
          <a:p>
            <a:endParaRPr lang="cs-CZ" dirty="0" smtClean="0"/>
          </a:p>
          <a:p>
            <a:pPr>
              <a:buNone/>
            </a:pPr>
            <a:r>
              <a:rPr lang="cs-CZ" dirty="0" smtClean="0"/>
              <a:t>                                     Ochrana 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             Výživa 	                                      Teplo</a:t>
            </a:r>
          </a:p>
          <a:p>
            <a:pPr>
              <a:buNone/>
            </a:pPr>
            <a:r>
              <a:rPr lang="cs-CZ" dirty="0" smtClean="0"/>
              <a:t>                                     </a:t>
            </a:r>
            <a:r>
              <a:rPr lang="cs-CZ" dirty="0" smtClean="0"/>
              <a:t>Respirace – 0</a:t>
            </a:r>
            <a:r>
              <a:rPr lang="cs-CZ" baseline="-25000" dirty="0" smtClean="0"/>
              <a:t>2</a:t>
            </a:r>
            <a:endParaRPr lang="cs-CZ" sz="1900" dirty="0" smtClean="0"/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               </a:t>
            </a:r>
            <a:endParaRPr lang="cs-CZ" dirty="0"/>
          </a:p>
        </p:txBody>
      </p:sp>
      <p:pic>
        <p:nvPicPr>
          <p:cNvPr id="9218" name="Picture 2" descr="http://4.bp.blogspot.com/-vO_Zv3_qMxU/TiyVW3eGl0I/AAAAAAAACHM/MD_zrgqFFbw/s400/whatiskm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2500306"/>
            <a:ext cx="5766296" cy="3214710"/>
          </a:xfrm>
          <a:prstGeom prst="rect">
            <a:avLst/>
          </a:prstGeom>
          <a:noFill/>
        </p:spPr>
      </p:pic>
      <p:sp>
        <p:nvSpPr>
          <p:cNvPr id="9220" name="AutoShape 4" descr="Výsledek obrázku pro skin to skin contact twi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222" name="AutoShape 6" descr="Výsledek obrázku pro skin to skin contact twi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224" name="AutoShape 8" descr="Výsledek obrázku pro skin to skin contact twi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226" name="AutoShape 10" descr="Výsledek obrázku pro skin to skin contact twi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228" name="AutoShape 12" descr="Výsledek obrázku pro skin to skin contact twi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230" name="Picture 14" descr="https://s-media-cache-ak0.pinimg.com/236x/6d/ea/f6/6deaf6e89db513daecbab095cd522a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1214422"/>
            <a:ext cx="2072100" cy="3143272"/>
          </a:xfrm>
          <a:prstGeom prst="rect">
            <a:avLst/>
          </a:prstGeom>
          <a:noFill/>
        </p:spPr>
      </p:pic>
      <p:pic>
        <p:nvPicPr>
          <p:cNvPr id="9232" name="Picture 16" descr="https://s-media-cache-ak0.pinimg.com/736x/db/0e/85/db0e85a79b2f3df867df125531d94bb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1214422"/>
            <a:ext cx="2097854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-24"/>
            <a:ext cx="9144000" cy="68580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50000">
                <a:srgbClr val="FFFFFF"/>
              </a:gs>
              <a:gs pos="100000">
                <a:srgbClr val="FFC0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894382"/>
          </a:xfrm>
        </p:spPr>
        <p:txBody>
          <a:bodyPr>
            <a:normAutofit/>
          </a:bodyPr>
          <a:lstStyle/>
          <a:p>
            <a:pPr algn="ctr"/>
            <a:r>
              <a:rPr lang="cs-CZ" sz="3400" dirty="0" smtClean="0">
                <a:solidFill>
                  <a:srgbClr val="A4365D"/>
                </a:solidFill>
              </a:rPr>
              <a:t>Senzorická stimulace během SSC</a:t>
            </a:r>
            <a:endParaRPr lang="cs-CZ" sz="3400" dirty="0">
              <a:solidFill>
                <a:srgbClr val="A4365D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011572"/>
            <a:ext cx="9144000" cy="484632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cs-CZ" sz="6000" b="1" dirty="0" smtClean="0">
              <a:solidFill>
                <a:srgbClr val="A4365D"/>
              </a:solidFill>
            </a:endParaRPr>
          </a:p>
          <a:p>
            <a:pPr algn="ctr">
              <a:buNone/>
            </a:pPr>
            <a:r>
              <a:rPr lang="cs-CZ" sz="6000" b="1" dirty="0" smtClean="0">
                <a:solidFill>
                  <a:srgbClr val="A4365D"/>
                </a:solidFill>
              </a:rPr>
              <a:t>=</a:t>
            </a:r>
          </a:p>
          <a:p>
            <a:pPr algn="ctr">
              <a:buNone/>
            </a:pPr>
            <a:endParaRPr lang="cs-CZ" sz="6000" b="1" dirty="0">
              <a:solidFill>
                <a:srgbClr val="A4365D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57158" y="1428736"/>
            <a:ext cx="8572560" cy="5239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 smtClean="0"/>
          </a:p>
          <a:p>
            <a:pPr marL="274320" indent="-274320" algn="ctr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</a:pPr>
            <a:endParaRPr lang="cs-CZ" sz="2400" dirty="0" smtClean="0"/>
          </a:p>
          <a:p>
            <a:pPr marL="274320" indent="-274320" algn="ctr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</a:pPr>
            <a:endParaRPr lang="cs-CZ" sz="2400" dirty="0" smtClean="0"/>
          </a:p>
          <a:p>
            <a:pPr marL="274320" indent="-274320" algn="ctr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</a:pPr>
            <a:r>
              <a:rPr lang="cs-CZ" sz="2400" dirty="0" smtClean="0"/>
              <a:t> </a:t>
            </a:r>
          </a:p>
          <a:p>
            <a:pPr marL="274320" indent="-274320" algn="ctr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</a:pPr>
            <a:r>
              <a:rPr lang="cs-CZ" sz="3600" dirty="0" smtClean="0">
                <a:solidFill>
                  <a:srgbClr val="A4365D"/>
                </a:solidFill>
              </a:rPr>
              <a:t>Bazální stimulace  </a:t>
            </a:r>
          </a:p>
          <a:p>
            <a:pPr marL="274320" indent="-274320" algn="ctr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</a:pPr>
            <a:endParaRPr lang="cs-CZ" sz="900" dirty="0" smtClean="0">
              <a:solidFill>
                <a:srgbClr val="A4365D"/>
              </a:solidFill>
            </a:endParaRPr>
          </a:p>
          <a:p>
            <a:pPr marL="274320" indent="-27432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</a:pPr>
            <a:r>
              <a:rPr lang="cs-CZ" sz="2400" dirty="0" smtClean="0">
                <a:solidFill>
                  <a:srgbClr val="A4365D"/>
                </a:solidFill>
              </a:rPr>
              <a:t>Vestibulární:</a:t>
            </a:r>
            <a:r>
              <a:rPr lang="cs-CZ" sz="2400" dirty="0" smtClean="0"/>
              <a:t> </a:t>
            </a:r>
            <a:r>
              <a:rPr lang="cs-CZ" sz="2400" dirty="0" smtClean="0"/>
              <a:t>rytmus </a:t>
            </a:r>
            <a:r>
              <a:rPr lang="cs-CZ" sz="2400" dirty="0" smtClean="0"/>
              <a:t>dechu a řeči, pohyby hrudníku</a:t>
            </a:r>
          </a:p>
          <a:p>
            <a:pPr marL="274320" indent="-27432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</a:pPr>
            <a:endParaRPr lang="cs-CZ" sz="2400" dirty="0" smtClean="0"/>
          </a:p>
          <a:p>
            <a:pPr marL="274320" indent="-27432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</a:pPr>
            <a:r>
              <a:rPr lang="cs-CZ" sz="2400" dirty="0" smtClean="0">
                <a:solidFill>
                  <a:srgbClr val="A4365D"/>
                </a:solidFill>
              </a:rPr>
              <a:t>Taktilní:</a:t>
            </a:r>
            <a:r>
              <a:rPr lang="cs-CZ" sz="2400" dirty="0" smtClean="0"/>
              <a:t> kontakt kůže, teplo </a:t>
            </a:r>
          </a:p>
          <a:p>
            <a:pPr marL="274320" indent="-27432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</a:pPr>
            <a:endParaRPr lang="cs-CZ" sz="2400" dirty="0" smtClean="0"/>
          </a:p>
          <a:p>
            <a:pPr marL="274320" indent="-27432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</a:pPr>
            <a:r>
              <a:rPr lang="cs-CZ" sz="2400" dirty="0" smtClean="0">
                <a:solidFill>
                  <a:srgbClr val="A4365D"/>
                </a:solidFill>
              </a:rPr>
              <a:t>Čichová:</a:t>
            </a:r>
            <a:r>
              <a:rPr lang="cs-CZ" sz="2400" dirty="0" smtClean="0"/>
              <a:t> vůně kůže matky a chuť a vůně MM </a:t>
            </a:r>
          </a:p>
          <a:p>
            <a:pPr marL="274320" indent="-27432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</a:pPr>
            <a:endParaRPr lang="cs-CZ" sz="2400" dirty="0" smtClean="0"/>
          </a:p>
          <a:p>
            <a:pPr marL="274320" indent="-27432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</a:pPr>
            <a:r>
              <a:rPr lang="cs-CZ" sz="2400" dirty="0" smtClean="0">
                <a:solidFill>
                  <a:srgbClr val="A4365D"/>
                </a:solidFill>
              </a:rPr>
              <a:t>Sluchová:</a:t>
            </a:r>
            <a:r>
              <a:rPr lang="cs-CZ" sz="2400" dirty="0" smtClean="0"/>
              <a:t> hlas, AS </a:t>
            </a:r>
          </a:p>
        </p:txBody>
      </p:sp>
      <p:pic>
        <p:nvPicPr>
          <p:cNvPr id="1026" name="Picture 2" descr="Výsledek obrázku pro skin to skin contact twin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7" y="928670"/>
            <a:ext cx="2928958" cy="1954819"/>
          </a:xfrm>
          <a:prstGeom prst="rect">
            <a:avLst/>
          </a:prstGeom>
          <a:noFill/>
        </p:spPr>
      </p:pic>
      <p:pic>
        <p:nvPicPr>
          <p:cNvPr id="1028" name="Picture 4" descr="http://cdn-aws-01.mummypages.co.uk/uploads/images/dir3985/dir199/dir9/6_1.ph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928671"/>
            <a:ext cx="2928958" cy="19526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24"/>
            <a:ext cx="9144000" cy="68580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50000">
                <a:srgbClr val="FFFFFF"/>
              </a:gs>
              <a:gs pos="100000">
                <a:srgbClr val="FFC0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4320" indent="-274320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7158" y="0"/>
            <a:ext cx="8329642" cy="928694"/>
          </a:xfrm>
        </p:spPr>
        <p:txBody>
          <a:bodyPr>
            <a:normAutofit/>
          </a:bodyPr>
          <a:lstStyle/>
          <a:p>
            <a:pPr algn="ctr"/>
            <a:r>
              <a:rPr lang="cs-CZ" sz="3400" dirty="0" err="1" smtClean="0">
                <a:solidFill>
                  <a:srgbClr val="A4365D"/>
                </a:solidFill>
              </a:rPr>
              <a:t>Bonding</a:t>
            </a:r>
            <a:r>
              <a:rPr lang="cs-CZ" sz="3400" dirty="0" smtClean="0">
                <a:solidFill>
                  <a:srgbClr val="A4365D"/>
                </a:solidFill>
              </a:rPr>
              <a:t> </a:t>
            </a:r>
            <a:r>
              <a:rPr lang="cs-CZ" sz="3400" dirty="0" err="1" smtClean="0">
                <a:solidFill>
                  <a:srgbClr val="A4365D"/>
                </a:solidFill>
              </a:rPr>
              <a:t>dvoJčat</a:t>
            </a:r>
            <a:endParaRPr lang="cs-CZ" sz="3400" dirty="0">
              <a:solidFill>
                <a:srgbClr val="A4365D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57232"/>
            <a:ext cx="9144000" cy="5857916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r>
              <a:rPr lang="cs-CZ" dirty="0" smtClean="0"/>
              <a:t>Nahá kůže na kůži</a:t>
            </a:r>
          </a:p>
          <a:p>
            <a:pPr algn="ctr">
              <a:buNone/>
            </a:pPr>
            <a:r>
              <a:rPr lang="cs-CZ" sz="4200" b="1" dirty="0" smtClean="0">
                <a:solidFill>
                  <a:srgbClr val="A4365D"/>
                </a:solidFill>
              </a:rPr>
              <a:t>=</a:t>
            </a:r>
          </a:p>
          <a:p>
            <a:pPr algn="ctr">
              <a:buNone/>
            </a:pPr>
            <a:r>
              <a:rPr lang="cs-CZ" dirty="0" smtClean="0"/>
              <a:t>Vzájemné láskyplné pohledy z očí do očí</a:t>
            </a:r>
          </a:p>
          <a:p>
            <a:pPr algn="ctr">
              <a:buNone/>
            </a:pPr>
            <a:r>
              <a:rPr lang="cs-CZ" dirty="0" smtClean="0"/>
              <a:t>Teplo milující náruče</a:t>
            </a:r>
          </a:p>
          <a:p>
            <a:pPr algn="ctr">
              <a:buNone/>
            </a:pPr>
            <a:r>
              <a:rPr lang="cs-CZ" sz="4200" b="1" dirty="0" smtClean="0">
                <a:solidFill>
                  <a:srgbClr val="A4365D"/>
                </a:solidFill>
              </a:rPr>
              <a:t>=</a:t>
            </a:r>
          </a:p>
          <a:p>
            <a:pPr algn="ctr">
              <a:buNone/>
            </a:pPr>
            <a:r>
              <a:rPr lang="cs-CZ" dirty="0" smtClean="0"/>
              <a:t>Jeden z nejpevnějších vztahů na světě</a:t>
            </a:r>
          </a:p>
          <a:p>
            <a:pPr algn="ctr">
              <a:buNone/>
            </a:pPr>
            <a:r>
              <a:rPr lang="cs-CZ" sz="4200" b="1" dirty="0" smtClean="0">
                <a:solidFill>
                  <a:srgbClr val="A4365D"/>
                </a:solidFill>
              </a:rPr>
              <a:t>=</a:t>
            </a:r>
          </a:p>
          <a:p>
            <a:pPr algn="ctr">
              <a:buNone/>
            </a:pPr>
            <a:r>
              <a:rPr lang="cs-CZ" dirty="0" smtClean="0"/>
              <a:t>Vztah mezi maminkou a jejími dětmi</a:t>
            </a:r>
          </a:p>
          <a:p>
            <a:pPr algn="ctr">
              <a:buNone/>
            </a:pPr>
            <a:r>
              <a:rPr lang="cs-CZ" sz="4200" b="1" dirty="0" smtClean="0">
                <a:solidFill>
                  <a:srgbClr val="A4365D"/>
                </a:solidFill>
              </a:rPr>
              <a:t>=</a:t>
            </a:r>
          </a:p>
          <a:p>
            <a:pPr algn="ctr">
              <a:buNone/>
            </a:pPr>
            <a:r>
              <a:rPr lang="cs-CZ" dirty="0" smtClean="0"/>
              <a:t>BONDING</a:t>
            </a:r>
          </a:p>
          <a:p>
            <a:pPr algn="ctr">
              <a:buNone/>
            </a:pPr>
            <a:r>
              <a:rPr lang="cs-CZ" dirty="0" smtClean="0"/>
              <a:t>Lepení, sepjetí či připoutání</a:t>
            </a:r>
          </a:p>
          <a:p>
            <a:pPr algn="ctr">
              <a:buNone/>
            </a:pPr>
            <a:r>
              <a:rPr lang="cs-CZ" sz="4200" b="1" dirty="0" smtClean="0">
                <a:solidFill>
                  <a:srgbClr val="A4365D"/>
                </a:solidFill>
              </a:rPr>
              <a:t>=</a:t>
            </a:r>
          </a:p>
          <a:p>
            <a:pPr algn="ctr">
              <a:buNone/>
            </a:pPr>
            <a:r>
              <a:rPr lang="cs-CZ" b="1" dirty="0" smtClean="0">
                <a:solidFill>
                  <a:srgbClr val="A4365D"/>
                </a:solidFill>
              </a:rPr>
              <a:t>Budování základních emočních vazeb mezi rodiči a jejich dětmi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-24"/>
            <a:ext cx="9144000" cy="68580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50000">
                <a:srgbClr val="FFFFFF"/>
              </a:gs>
              <a:gs pos="100000">
                <a:srgbClr val="FFC0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4320" indent="-274320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29642" cy="92869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                  </a:t>
            </a:r>
            <a:r>
              <a:rPr lang="cs-CZ" dirty="0" err="1" smtClean="0">
                <a:solidFill>
                  <a:srgbClr val="A4365D"/>
                </a:solidFill>
              </a:rPr>
              <a:t>Bonding</a:t>
            </a:r>
            <a:r>
              <a:rPr lang="cs-CZ" dirty="0" smtClean="0">
                <a:solidFill>
                  <a:srgbClr val="A4365D"/>
                </a:solidFill>
              </a:rPr>
              <a:t> Dvojčat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>
                <a:solidFill>
                  <a:srgbClr val="A4365D"/>
                </a:solidFill>
              </a:rPr>
              <a:t>     kdy ?                                        Jak ?</a:t>
            </a:r>
            <a:endParaRPr lang="cs-CZ" dirty="0">
              <a:solidFill>
                <a:srgbClr val="A4365D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28736"/>
            <a:ext cx="9144000" cy="5286412"/>
          </a:xfrm>
        </p:spPr>
        <p:txBody>
          <a:bodyPr>
            <a:normAutofit fontScale="92500" lnSpcReduction="20000"/>
          </a:bodyPr>
          <a:lstStyle/>
          <a:p>
            <a:pPr marL="273050" lvl="0" indent="-273050" algn="ctr">
              <a:buClr>
                <a:schemeClr val="accent1"/>
              </a:buClr>
              <a:buSzPct val="70000"/>
              <a:buNone/>
            </a:pPr>
            <a:r>
              <a:rPr lang="cs-CZ" sz="2800" dirty="0" smtClean="0"/>
              <a:t>Bezprostředně po porodu</a:t>
            </a:r>
          </a:p>
          <a:p>
            <a:pPr marL="273050" lvl="0" indent="-273050" algn="ctr">
              <a:buClr>
                <a:schemeClr val="accent1"/>
              </a:buClr>
              <a:buSzPct val="70000"/>
              <a:buNone/>
            </a:pPr>
            <a:endParaRPr lang="cs-CZ" dirty="0" smtClean="0"/>
          </a:p>
          <a:p>
            <a:pPr marL="273050" lvl="0" indent="-273050" algn="ctr">
              <a:buClr>
                <a:schemeClr val="accent1"/>
              </a:buClr>
              <a:buSzPct val="70000"/>
              <a:buNone/>
            </a:pPr>
            <a:r>
              <a:rPr lang="cs-CZ" sz="2800" dirty="0" smtClean="0"/>
              <a:t> Nahá neumytá dvojčátka pokládáme na tělo matky, otce,</a:t>
            </a:r>
          </a:p>
          <a:p>
            <a:pPr marL="273050" lvl="0" indent="-273050" algn="ctr">
              <a:buClr>
                <a:schemeClr val="accent1"/>
              </a:buClr>
              <a:buSzPct val="70000"/>
              <a:buNone/>
            </a:pPr>
            <a:r>
              <a:rPr lang="cs-CZ" sz="2800" dirty="0" smtClean="0"/>
              <a:t> či obou rodičů</a:t>
            </a:r>
          </a:p>
          <a:p>
            <a:pPr marL="273050" lvl="0" indent="-273050" algn="ctr">
              <a:buClr>
                <a:schemeClr val="accent1"/>
              </a:buClr>
              <a:buSzPct val="70000"/>
              <a:buNone/>
            </a:pPr>
            <a:endParaRPr lang="cs-CZ" dirty="0" smtClean="0"/>
          </a:p>
          <a:p>
            <a:pPr marL="273050" lvl="0" indent="-273050" algn="ctr">
              <a:buClr>
                <a:schemeClr val="accent1"/>
              </a:buClr>
              <a:buSzPct val="70000"/>
              <a:buNone/>
            </a:pPr>
            <a:r>
              <a:rPr lang="cs-CZ" sz="2800" dirty="0" smtClean="0"/>
              <a:t>Donošené děti s dobrou poporodní adaptací, bez zjevných známek vrozených vad a poporodních komplikací </a:t>
            </a:r>
          </a:p>
          <a:p>
            <a:pPr marL="273050" lvl="0" indent="-273050" algn="ctr">
              <a:buClr>
                <a:schemeClr val="accent1"/>
              </a:buClr>
              <a:buSzPct val="70000"/>
              <a:buNone/>
            </a:pPr>
            <a:r>
              <a:rPr lang="cs-CZ" sz="2800" dirty="0" smtClean="0"/>
              <a:t>či jiných zdravotních potíží</a:t>
            </a:r>
          </a:p>
          <a:p>
            <a:pPr marL="273050" lvl="0" indent="-273050" algn="ctr">
              <a:buClr>
                <a:schemeClr val="accent1"/>
              </a:buClr>
              <a:buSzPct val="70000"/>
              <a:buNone/>
            </a:pPr>
            <a:endParaRPr lang="cs-CZ" sz="2800" dirty="0" smtClean="0"/>
          </a:p>
          <a:p>
            <a:pPr marL="273050" lvl="0" indent="-273050" algn="ctr">
              <a:buClr>
                <a:schemeClr val="accent1"/>
              </a:buClr>
              <a:buSzPct val="70000"/>
              <a:buNone/>
            </a:pPr>
            <a:r>
              <a:rPr lang="cs-CZ" sz="2800" dirty="0" smtClean="0"/>
              <a:t>U spontánních i operačních porodů </a:t>
            </a:r>
          </a:p>
          <a:p>
            <a:pPr marL="273050" lvl="0" indent="-273050" algn="ctr">
              <a:buClr>
                <a:schemeClr val="accent1"/>
              </a:buClr>
              <a:buSzPct val="70000"/>
              <a:buNone/>
            </a:pPr>
            <a:endParaRPr lang="cs-CZ" sz="2800" dirty="0" smtClean="0"/>
          </a:p>
          <a:p>
            <a:pPr marL="273050" indent="-273050" algn="ctr">
              <a:buClr>
                <a:schemeClr val="accent1"/>
              </a:buClr>
              <a:buSzPct val="70000"/>
              <a:buNone/>
            </a:pPr>
            <a:r>
              <a:rPr lang="cs-CZ" sz="2800" dirty="0" smtClean="0"/>
              <a:t>Těsný kontakt bez přerušení nejméně první dvě hodiny po porodu</a:t>
            </a:r>
            <a:endParaRPr lang="cs-CZ" dirty="0" smtClean="0"/>
          </a:p>
          <a:p>
            <a:pPr>
              <a:buNone/>
            </a:pPr>
            <a:endParaRPr lang="cs-CZ" dirty="0"/>
          </a:p>
        </p:txBody>
      </p:sp>
      <p:sp>
        <p:nvSpPr>
          <p:cNvPr id="5" name="Vývojový diagram: spojka 4"/>
          <p:cNvSpPr/>
          <p:nvPr/>
        </p:nvSpPr>
        <p:spPr>
          <a:xfrm>
            <a:off x="4500562" y="4572008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ývojový diagram: spojka 5"/>
          <p:cNvSpPr/>
          <p:nvPr/>
        </p:nvSpPr>
        <p:spPr>
          <a:xfrm>
            <a:off x="4500562" y="3071810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ývojový diagram: spojka 6"/>
          <p:cNvSpPr/>
          <p:nvPr/>
        </p:nvSpPr>
        <p:spPr>
          <a:xfrm>
            <a:off x="4500562" y="5357826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ývojový diagram: spojka 7"/>
          <p:cNvSpPr/>
          <p:nvPr/>
        </p:nvSpPr>
        <p:spPr>
          <a:xfrm>
            <a:off x="4500562" y="1857364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24"/>
            <a:ext cx="9144000" cy="68580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50000">
                <a:srgbClr val="FFFFFF"/>
              </a:gs>
              <a:gs pos="100000">
                <a:srgbClr val="FFC0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142876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                   </a:t>
            </a:r>
            <a:r>
              <a:rPr lang="cs-CZ" dirty="0" err="1" smtClean="0">
                <a:solidFill>
                  <a:srgbClr val="A4365D"/>
                </a:solidFill>
              </a:rPr>
              <a:t>Bonding</a:t>
            </a:r>
            <a:r>
              <a:rPr lang="cs-CZ" dirty="0" smtClean="0">
                <a:solidFill>
                  <a:srgbClr val="A4365D"/>
                </a:solidFill>
              </a:rPr>
              <a:t> dvojčat</a:t>
            </a:r>
            <a:br>
              <a:rPr lang="cs-CZ" dirty="0" smtClean="0">
                <a:solidFill>
                  <a:srgbClr val="A4365D"/>
                </a:solidFill>
              </a:rPr>
            </a:br>
            <a:r>
              <a:rPr lang="cs-CZ" dirty="0" smtClean="0">
                <a:solidFill>
                  <a:srgbClr val="A4365D"/>
                </a:solidFill>
              </a:rPr>
              <a:t>           Tak?                                  tak?</a:t>
            </a:r>
            <a:br>
              <a:rPr lang="cs-CZ" dirty="0" smtClean="0">
                <a:solidFill>
                  <a:srgbClr val="A4365D"/>
                </a:solidFill>
              </a:rPr>
            </a:br>
            <a:r>
              <a:rPr lang="cs-CZ" dirty="0" smtClean="0">
                <a:solidFill>
                  <a:srgbClr val="A4365D"/>
                </a:solidFill>
              </a:rPr>
              <a:t>                               NEBO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29058" y="3429000"/>
            <a:ext cx="1357322" cy="1143008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cs-CZ" sz="6000" b="1" dirty="0" smtClean="0">
                <a:solidFill>
                  <a:srgbClr val="A4365D"/>
                </a:solidFill>
              </a:rPr>
              <a:t>X</a:t>
            </a:r>
            <a:endParaRPr lang="cs-CZ" sz="6000" b="1" dirty="0">
              <a:solidFill>
                <a:srgbClr val="A4365D"/>
              </a:solidFill>
            </a:endParaRPr>
          </a:p>
        </p:txBody>
      </p:sp>
      <p:pic>
        <p:nvPicPr>
          <p:cNvPr id="5" name="Picture 2" descr="skin-to-skin at caeasare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50140"/>
            <a:ext cx="3571899" cy="267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Výsledek obrázku pro bonding dvojč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228772"/>
            <a:ext cx="3600392" cy="2700294"/>
          </a:xfrm>
          <a:prstGeom prst="rect">
            <a:avLst/>
          </a:prstGeom>
          <a:noFill/>
        </p:spPr>
      </p:pic>
      <p:sp>
        <p:nvSpPr>
          <p:cNvPr id="1030" name="AutoShape 6" descr="Výsledek obrázku pro bonding dvojč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http://www.azrodina.cz/article_imgs/0000/5539/dvoj%C4%8Data_tehotenstvi_porod_kojeni_normal.JPG?12518015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4024044"/>
            <a:ext cx="3571900" cy="2476790"/>
          </a:xfrm>
          <a:prstGeom prst="rect">
            <a:avLst/>
          </a:prstGeom>
          <a:noFill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4038090"/>
            <a:ext cx="3571900" cy="2462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50000">
                <a:srgbClr val="FFFFFF"/>
              </a:gs>
              <a:gs pos="100000">
                <a:srgbClr val="FFC0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20" y="-71462"/>
            <a:ext cx="8643998" cy="857272"/>
          </a:xfrm>
        </p:spPr>
        <p:txBody>
          <a:bodyPr>
            <a:normAutofit/>
          </a:bodyPr>
          <a:lstStyle/>
          <a:p>
            <a:pPr algn="ctr"/>
            <a:r>
              <a:rPr lang="cs-CZ" sz="3400" dirty="0" err="1" smtClean="0">
                <a:solidFill>
                  <a:srgbClr val="A4365D"/>
                </a:solidFill>
              </a:rPr>
              <a:t>Bonding</a:t>
            </a:r>
            <a:r>
              <a:rPr lang="cs-CZ" sz="3400" dirty="0" smtClean="0">
                <a:solidFill>
                  <a:srgbClr val="A4365D"/>
                </a:solidFill>
              </a:rPr>
              <a:t> dvojčat v praxi</a:t>
            </a:r>
            <a:endParaRPr lang="cs-CZ" sz="3400" dirty="0">
              <a:solidFill>
                <a:srgbClr val="A4365D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4282" y="928670"/>
            <a:ext cx="8686832" cy="59293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cs-CZ" dirty="0" smtClean="0"/>
              <a:t>Akutní porod dvojčat s.</a:t>
            </a:r>
            <a:r>
              <a:rPr lang="cs-CZ" dirty="0" err="1" smtClean="0"/>
              <a:t>c</a:t>
            </a:r>
            <a:r>
              <a:rPr lang="cs-CZ" dirty="0" smtClean="0"/>
              <a:t>.</a:t>
            </a:r>
          </a:p>
          <a:p>
            <a:pPr algn="ctr">
              <a:buNone/>
            </a:pPr>
            <a:r>
              <a:rPr lang="cs-CZ" dirty="0" smtClean="0"/>
              <a:t>Těhotenství ukončeno pro rozbíhající se porod v GT 37+2</a:t>
            </a:r>
          </a:p>
          <a:p>
            <a:pPr algn="ctr">
              <a:spcBef>
                <a:spcPct val="0"/>
              </a:spcBef>
              <a:buNone/>
            </a:pPr>
            <a:r>
              <a:rPr lang="cs-CZ" sz="34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A4365D"/>
                </a:solidFill>
                <a:latin typeface="+mj-lt"/>
                <a:ea typeface="+mj-ea"/>
                <a:cs typeface="+mj-cs"/>
              </a:rPr>
              <a:t>Dvojčátka</a:t>
            </a:r>
          </a:p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r>
              <a:rPr lang="cs-CZ" dirty="0" smtClean="0"/>
              <a:t>Dorotka                                                        </a:t>
            </a:r>
            <a:r>
              <a:rPr lang="cs-CZ" dirty="0" err="1" smtClean="0"/>
              <a:t>Hyneček</a:t>
            </a:r>
            <a:r>
              <a:rPr lang="cs-CZ" dirty="0" smtClean="0"/>
              <a:t> </a:t>
            </a:r>
          </a:p>
          <a:p>
            <a:pPr algn="ctr">
              <a:buNone/>
            </a:pPr>
            <a:r>
              <a:rPr lang="cs-CZ" dirty="0" smtClean="0"/>
              <a:t>2680gr                                                           2650gr</a:t>
            </a:r>
          </a:p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endParaRPr lang="cs-CZ" dirty="0" smtClean="0"/>
          </a:p>
          <a:p>
            <a:pPr lvl="0" algn="ctr">
              <a:buNone/>
            </a:pPr>
            <a:r>
              <a:rPr lang="cs-CZ" dirty="0" smtClean="0"/>
              <a:t>Dobrá poporodní adaptace, děti bez známek poporodních </a:t>
            </a:r>
            <a:r>
              <a:rPr lang="cs-CZ" dirty="0" smtClean="0"/>
              <a:t>komplikací, </a:t>
            </a:r>
            <a:r>
              <a:rPr lang="cs-CZ" dirty="0" smtClean="0"/>
              <a:t>či jiných zdravotních potíží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32766" y="2428868"/>
            <a:ext cx="4039498" cy="322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24"/>
            <a:ext cx="9144000" cy="68580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50000">
                <a:srgbClr val="FFFFFF"/>
              </a:gs>
              <a:gs pos="100000">
                <a:srgbClr val="FFC0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71462"/>
            <a:ext cx="9144000" cy="822944"/>
          </a:xfrm>
        </p:spPr>
        <p:txBody>
          <a:bodyPr>
            <a:normAutofit/>
          </a:bodyPr>
          <a:lstStyle/>
          <a:p>
            <a:pPr algn="ctr"/>
            <a:r>
              <a:rPr lang="cs-CZ" sz="3400" dirty="0" err="1" smtClean="0">
                <a:solidFill>
                  <a:srgbClr val="A4365D"/>
                </a:solidFill>
              </a:rPr>
              <a:t>Bonding</a:t>
            </a:r>
            <a:r>
              <a:rPr lang="cs-CZ" sz="3400" dirty="0" smtClean="0">
                <a:solidFill>
                  <a:srgbClr val="A4365D"/>
                </a:solidFill>
              </a:rPr>
              <a:t> dvojčat v praxi</a:t>
            </a:r>
            <a:endParaRPr lang="cs-CZ" sz="3400" dirty="0">
              <a:solidFill>
                <a:srgbClr val="A4365D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5688" y="714356"/>
            <a:ext cx="8858312" cy="785818"/>
          </a:xfrm>
        </p:spPr>
        <p:txBody>
          <a:bodyPr/>
          <a:lstStyle/>
          <a:p>
            <a:pPr>
              <a:buNone/>
            </a:pPr>
            <a:r>
              <a:rPr lang="cs-CZ" sz="2400" b="1" dirty="0" smtClean="0">
                <a:solidFill>
                  <a:srgbClr val="A4365D"/>
                </a:solidFill>
              </a:rPr>
              <a:t>  </a:t>
            </a:r>
            <a:r>
              <a:rPr lang="cs-CZ" sz="3200" b="1" dirty="0" smtClean="0">
                <a:solidFill>
                  <a:srgbClr val="A4365D"/>
                </a:solidFill>
              </a:rPr>
              <a:t>Matka </a:t>
            </a:r>
            <a:r>
              <a:rPr lang="cs-CZ" sz="3200" b="1" dirty="0" smtClean="0">
                <a:solidFill>
                  <a:srgbClr val="A4365D"/>
                </a:solidFill>
              </a:rPr>
              <a:t> </a:t>
            </a:r>
            <a:r>
              <a:rPr lang="cs-CZ" sz="3200" b="1" dirty="0" smtClean="0">
                <a:solidFill>
                  <a:srgbClr val="A4365D"/>
                </a:solidFill>
              </a:rPr>
              <a:t>            </a:t>
            </a:r>
            <a:r>
              <a:rPr lang="cs-CZ" sz="3200" b="1" dirty="0" smtClean="0">
                <a:solidFill>
                  <a:srgbClr val="A4365D"/>
                </a:solidFill>
              </a:rPr>
              <a:t>            </a:t>
            </a:r>
            <a:r>
              <a:rPr lang="cs-CZ" sz="3200" b="1" dirty="0" smtClean="0">
                <a:solidFill>
                  <a:srgbClr val="A4365D"/>
                </a:solidFill>
              </a:rPr>
              <a:t>Otec </a:t>
            </a:r>
          </a:p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endParaRPr lang="cs-CZ" dirty="0"/>
          </a:p>
        </p:txBody>
      </p:sp>
      <p:sp>
        <p:nvSpPr>
          <p:cNvPr id="8194" name="AutoShape 2" descr="https://mail.centrum.cz/download.php?msg_id=000000004339000c8674034aa568&amp;idx=1.2&amp;filename=IMAG0391.jpg&amp;r=56.5582769165373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428596" y="1237855"/>
            <a:ext cx="421484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sz="2400" dirty="0" smtClean="0"/>
              <a:t>Připravena na porod s.</a:t>
            </a:r>
            <a:r>
              <a:rPr lang="cs-CZ" sz="2400" dirty="0" err="1" smtClean="0"/>
              <a:t>c</a:t>
            </a:r>
            <a:r>
              <a:rPr lang="cs-CZ" sz="2400" dirty="0" smtClean="0"/>
              <a:t>. </a:t>
            </a:r>
            <a:r>
              <a:rPr lang="cs-CZ" sz="2400" dirty="0" smtClean="0"/>
              <a:t>     v </a:t>
            </a:r>
            <a:r>
              <a:rPr lang="cs-CZ" sz="2400" dirty="0" smtClean="0"/>
              <a:t>celkové anestezii</a:t>
            </a:r>
          </a:p>
          <a:p>
            <a:r>
              <a:rPr lang="cs-CZ" sz="2400" dirty="0" smtClean="0"/>
              <a:t>Cítila klid, bezpečí, radost </a:t>
            </a:r>
            <a:r>
              <a:rPr lang="cs-CZ" sz="2400" dirty="0" smtClean="0"/>
              <a:t>   z </a:t>
            </a:r>
            <a:r>
              <a:rPr lang="cs-CZ" sz="2400" dirty="0" smtClean="0"/>
              <a:t>toho, že děti po porodu budou v těsné blízkosti </a:t>
            </a:r>
            <a:r>
              <a:rPr lang="cs-CZ" sz="2400" dirty="0" smtClean="0"/>
              <a:t>        s </a:t>
            </a:r>
            <a:r>
              <a:rPr lang="cs-CZ" sz="2400" dirty="0" smtClean="0"/>
              <a:t>tátou</a:t>
            </a:r>
            <a:r>
              <a:rPr lang="cs-CZ" sz="2400" dirty="0" smtClean="0"/>
              <a:t>, bude </a:t>
            </a:r>
            <a:r>
              <a:rPr lang="cs-CZ" sz="2400" dirty="0" smtClean="0"/>
              <a:t>o ně postaráno</a:t>
            </a:r>
          </a:p>
          <a:p>
            <a:r>
              <a:rPr lang="cs-CZ" sz="2400" dirty="0" smtClean="0"/>
              <a:t>Je vděčná za to, že jim možnost </a:t>
            </a:r>
            <a:r>
              <a:rPr lang="cs-CZ" sz="2400" dirty="0" err="1" smtClean="0"/>
              <a:t>bondingu</a:t>
            </a:r>
            <a:r>
              <a:rPr lang="cs-CZ" sz="2400" dirty="0" smtClean="0"/>
              <a:t> byla nabídnuta</a:t>
            </a:r>
          </a:p>
          <a:p>
            <a:pPr>
              <a:buNone/>
            </a:pPr>
            <a:r>
              <a:rPr lang="cs-CZ" sz="2400" dirty="0" smtClean="0"/>
              <a:t>Považuje těsnou </a:t>
            </a:r>
            <a:r>
              <a:rPr lang="cs-CZ" sz="2400" dirty="0" smtClean="0"/>
              <a:t>blízkost      </a:t>
            </a:r>
            <a:r>
              <a:rPr lang="cs-CZ" sz="2400" dirty="0" smtClean="0"/>
              <a:t>s dětmi po porodu za velice důležitou</a:t>
            </a:r>
          </a:p>
          <a:p>
            <a:pPr>
              <a:buNone/>
            </a:pPr>
            <a:r>
              <a:rPr lang="cs-CZ" sz="2400" dirty="0" smtClean="0"/>
              <a:t>Ráda by si prožila </a:t>
            </a:r>
            <a:r>
              <a:rPr lang="cs-CZ" sz="2400" dirty="0" err="1" smtClean="0"/>
              <a:t>bonding</a:t>
            </a:r>
            <a:r>
              <a:rPr lang="cs-CZ" sz="2400" dirty="0" smtClean="0"/>
              <a:t> společně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714876" y="1214422"/>
            <a:ext cx="42862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Připraven poskytnout blízkost dětem bezprostředně po porodu</a:t>
            </a:r>
          </a:p>
          <a:p>
            <a:r>
              <a:rPr lang="cs-CZ" sz="2400" dirty="0" smtClean="0"/>
              <a:t>Na </a:t>
            </a:r>
            <a:r>
              <a:rPr lang="cs-CZ" sz="2400" dirty="0" err="1" smtClean="0"/>
              <a:t>bonding</a:t>
            </a:r>
            <a:r>
              <a:rPr lang="cs-CZ" sz="2400" dirty="0" smtClean="0"/>
              <a:t> se těšil a zároveň byl smířen s tím, že první, bezprostřední </a:t>
            </a:r>
            <a:r>
              <a:rPr lang="cs-CZ" sz="2400" dirty="0" smtClean="0"/>
              <a:t>kontakt           s </a:t>
            </a:r>
            <a:r>
              <a:rPr lang="cs-CZ" sz="2400" dirty="0" smtClean="0"/>
              <a:t>dětmi nemůže prožít máma</a:t>
            </a:r>
          </a:p>
          <a:p>
            <a:r>
              <a:rPr lang="cs-CZ" sz="2400" dirty="0" smtClean="0"/>
              <a:t>Po porodu byl velmi dojatý</a:t>
            </a:r>
          </a:p>
          <a:p>
            <a:r>
              <a:rPr lang="cs-CZ" sz="2400" dirty="0" smtClean="0"/>
              <a:t>Kontakt s dětmi byl pro něho úžasný a velmi důležitý</a:t>
            </a:r>
          </a:p>
          <a:p>
            <a:r>
              <a:rPr lang="cs-CZ" sz="2400" dirty="0" err="1" smtClean="0"/>
              <a:t>Diskomfortní</a:t>
            </a:r>
            <a:r>
              <a:rPr lang="cs-CZ" sz="2400" dirty="0" smtClean="0"/>
              <a:t> prostředí však tento prožitek </a:t>
            </a:r>
            <a:r>
              <a:rPr lang="cs-CZ" sz="2400" dirty="0" err="1" smtClean="0"/>
              <a:t>nagativně</a:t>
            </a:r>
            <a:r>
              <a:rPr lang="cs-CZ" sz="2400" dirty="0" smtClean="0"/>
              <a:t> ovlivnilo</a:t>
            </a:r>
          </a:p>
          <a:p>
            <a:r>
              <a:rPr lang="cs-CZ" sz="2400" dirty="0" err="1" smtClean="0"/>
              <a:t>Bonding</a:t>
            </a:r>
            <a:r>
              <a:rPr lang="cs-CZ" sz="2400" dirty="0" smtClean="0"/>
              <a:t> z tohoto důvodu předčasně ukončil</a:t>
            </a:r>
          </a:p>
        </p:txBody>
      </p:sp>
      <p:sp>
        <p:nvSpPr>
          <p:cNvPr id="11" name="Vývojový diagram: spojka 10"/>
          <p:cNvSpPr/>
          <p:nvPr/>
        </p:nvSpPr>
        <p:spPr>
          <a:xfrm>
            <a:off x="285720" y="3643314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ývojový diagram: spojka 11"/>
          <p:cNvSpPr/>
          <p:nvPr/>
        </p:nvSpPr>
        <p:spPr>
          <a:xfrm>
            <a:off x="285720" y="4714884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ývojový diagram: spojka 12"/>
          <p:cNvSpPr/>
          <p:nvPr/>
        </p:nvSpPr>
        <p:spPr>
          <a:xfrm>
            <a:off x="285720" y="2143116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ývojový diagram: spojka 13"/>
          <p:cNvSpPr/>
          <p:nvPr/>
        </p:nvSpPr>
        <p:spPr>
          <a:xfrm>
            <a:off x="285720" y="1357298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ývojový diagram: spojka 14"/>
          <p:cNvSpPr/>
          <p:nvPr/>
        </p:nvSpPr>
        <p:spPr>
          <a:xfrm>
            <a:off x="285720" y="5786454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ývojový diagram: spojka 15"/>
          <p:cNvSpPr/>
          <p:nvPr/>
        </p:nvSpPr>
        <p:spPr>
          <a:xfrm>
            <a:off x="4572000" y="3929066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Vývojový diagram: spojka 16"/>
          <p:cNvSpPr/>
          <p:nvPr/>
        </p:nvSpPr>
        <p:spPr>
          <a:xfrm>
            <a:off x="4572000" y="2500306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Vývojový diagram: spojka 17"/>
          <p:cNvSpPr/>
          <p:nvPr/>
        </p:nvSpPr>
        <p:spPr>
          <a:xfrm>
            <a:off x="4572000" y="1357298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Vývojový diagram: spojka 18"/>
          <p:cNvSpPr/>
          <p:nvPr/>
        </p:nvSpPr>
        <p:spPr>
          <a:xfrm>
            <a:off x="4572000" y="5072074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ývojový diagram: spojka 19"/>
          <p:cNvSpPr/>
          <p:nvPr/>
        </p:nvSpPr>
        <p:spPr>
          <a:xfrm>
            <a:off x="4572000" y="4286256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Vývojový diagram: spojka 20"/>
          <p:cNvSpPr/>
          <p:nvPr/>
        </p:nvSpPr>
        <p:spPr>
          <a:xfrm>
            <a:off x="4572000" y="6143644"/>
            <a:ext cx="142876" cy="1428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hatý">
  <a:themeElements>
    <a:clrScheme name="Bohatý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Bohatý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ohatý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8782</TotalTime>
  <Words>593</Words>
  <Application>Microsoft Office PowerPoint</Application>
  <PresentationFormat>Předvádění na obrazovce (4:3)</PresentationFormat>
  <Paragraphs>177</Paragraphs>
  <Slides>18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19" baseType="lpstr">
      <vt:lpstr>Bohatý</vt:lpstr>
      <vt:lpstr> skin to Skin Contact u dvojčat</vt:lpstr>
      <vt:lpstr>skin to Skin Contact</vt:lpstr>
      <vt:lpstr>základní potřeby novorozence</vt:lpstr>
      <vt:lpstr>Senzorická stimulace během SSC</vt:lpstr>
      <vt:lpstr>Bonding dvoJčat</vt:lpstr>
      <vt:lpstr>                  Bonding Dvojčat      kdy ?                                        Jak ?</vt:lpstr>
      <vt:lpstr>                   Bonding dvojčat            Tak?                                  tak?                                NEBO</vt:lpstr>
      <vt:lpstr>Bonding dvojčat v praxi</vt:lpstr>
      <vt:lpstr>Bonding dvojčat v praxi</vt:lpstr>
      <vt:lpstr>Bonding dvojčat jak je vnímán rodiči</vt:lpstr>
      <vt:lpstr>Snímek 11</vt:lpstr>
      <vt:lpstr>Když se rodí předčasně</vt:lpstr>
      <vt:lpstr>KANGAROO MOTHER CARE  KLOKÁNKOVÁNí dvojčat</vt:lpstr>
      <vt:lpstr>Klokánkování dvojčat v praxi</vt:lpstr>
      <vt:lpstr>Klokánkování dvojčat v praxi Jak je vnímáno rodiči</vt:lpstr>
      <vt:lpstr>c</vt:lpstr>
      <vt:lpstr>Závěrem  Skin to skin ContaCT</vt:lpstr>
      <vt:lpstr>Děkuji za pozornost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Skin to Skin Contact u dvojčat</dc:title>
  <dc:creator>Denisa Čapková</dc:creator>
  <cp:lastModifiedBy>Denisa Čapková</cp:lastModifiedBy>
  <cp:revision>252</cp:revision>
  <dcterms:created xsi:type="dcterms:W3CDTF">2016-10-24T14:59:59Z</dcterms:created>
  <dcterms:modified xsi:type="dcterms:W3CDTF">2016-11-13T10:19:38Z</dcterms:modified>
</cp:coreProperties>
</file>