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1" r:id="rId3"/>
    <p:sldId id="312" r:id="rId4"/>
    <p:sldId id="309" r:id="rId5"/>
    <p:sldId id="305" r:id="rId6"/>
    <p:sldId id="307" r:id="rId7"/>
    <p:sldId id="258" r:id="rId8"/>
    <p:sldId id="300" r:id="rId9"/>
    <p:sldId id="297" r:id="rId10"/>
    <p:sldId id="310" r:id="rId11"/>
    <p:sldId id="313" r:id="rId12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6" d="100"/>
          <a:sy n="76" d="100"/>
        </p:scale>
        <p:origin x="-11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1B4C8-0753-48AD-AE62-C8C51CA06765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E35A7-ACE7-4337-87EC-4ADBE7029E1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75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15955-C4EB-4DEA-B950-43FE83D50ABA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901C0-A9DE-44BA-937B-733F0372C1E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51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B7DC0-CBE7-45FA-B686-5E42E1761C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F0B0-4AD0-4675-BB2A-1C31931E93D8}" type="datetimeFigureOut">
              <a:rPr lang="cs-CZ" smtClean="0"/>
              <a:pPr/>
              <a:t>26.5.2017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E863-A1A7-46AD-B563-9E6616F1FC8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mpsv.cz/upcr/letaky" TargetMode="External"/><Relationship Id="rId3" Type="http://schemas.openxmlformats.org/officeDocument/2006/relationships/hyperlink" Target="http://www.coi.cz/" TargetMode="External"/><Relationship Id="rId7" Type="http://schemas.openxmlformats.org/officeDocument/2006/relationships/hyperlink" Target="http://portal.mpsv.cz/soc/ssp/obcan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ru.cz/cs" TargetMode="External"/><Relationship Id="rId5" Type="http://schemas.openxmlformats.org/officeDocument/2006/relationships/hyperlink" Target="https://www.ctu.cz/ochrana-spotrebitele" TargetMode="External"/><Relationship Id="rId4" Type="http://schemas.openxmlformats.org/officeDocument/2006/relationships/hyperlink" Target="http://www.finarbitr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ov.cz/app/zakony/nove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kcr.cz/1/poradny/29-bezplatne-pravni-poradn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k.cz/scripts/detail.php?id=168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54" name="Zástupný symbol pro obsah 6"/>
          <p:cNvSpPr>
            <a:spLocks noGrp="1"/>
          </p:cNvSpPr>
          <p:nvPr>
            <p:ph idx="1"/>
          </p:nvPr>
        </p:nvSpPr>
        <p:spPr>
          <a:xfrm>
            <a:off x="2482" y="260648"/>
            <a:ext cx="6729758" cy="61206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6600" b="1" dirty="0" smtClean="0">
                <a:solidFill>
                  <a:srgbClr val="FF0000"/>
                </a:solidFill>
              </a:rPr>
              <a:t>Jak získat právní radu bezplatně či za sníženou odměnu? </a:t>
            </a:r>
          </a:p>
          <a:p>
            <a:pPr algn="ctr">
              <a:buNone/>
            </a:pPr>
            <a:r>
              <a:rPr lang="cs-CZ" sz="6600" b="1" dirty="0" smtClean="0">
                <a:solidFill>
                  <a:srgbClr val="FF0000"/>
                </a:solidFill>
              </a:rPr>
              <a:t>Kde hledat informace o nárocích?</a:t>
            </a:r>
            <a:endParaRPr lang="cs-CZ" sz="6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</p:txBody>
      </p:sp>
      <p:pic>
        <p:nvPicPr>
          <p:cNvPr id="1027" name="Picture 3" descr="C:\Users\Ivana\AppData\Local\Microsoft\Windows\Temporary Internet Files\Content.IE5\RCMI6LX3\700px-Wikivoyage-community-page-logo-cs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0"/>
            <a:ext cx="3024336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76256" y="286803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PORADA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8471" y="19602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ZASTOUPENÍ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5113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CO ZJIŠŤUJEME PŘI VOLBĚ ADVOKÁTA?</a:t>
            </a:r>
            <a:endParaRPr lang="cs-CZ" sz="3200" dirty="0" smtClean="0"/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54" name="Zástupný symbol pro obsah 6"/>
          <p:cNvSpPr>
            <a:spLocks noGrp="1"/>
          </p:cNvSpPr>
          <p:nvPr>
            <p:ph idx="1"/>
          </p:nvPr>
        </p:nvSpPr>
        <p:spPr>
          <a:xfrm>
            <a:off x="-6563" y="1052736"/>
            <a:ext cx="9144000" cy="4929222"/>
          </a:xfrm>
        </p:spPr>
        <p:txBody>
          <a:bodyPr>
            <a:normAutofit fontScale="70000" lnSpcReduction="20000"/>
          </a:bodyPr>
          <a:lstStyle/>
          <a:p>
            <a:r>
              <a:rPr lang="cs-CZ" sz="4800" b="1" dirty="0"/>
              <a:t>JEHO POVĚST</a:t>
            </a:r>
            <a:r>
              <a:rPr lang="cs-CZ" sz="4800" dirty="0"/>
              <a:t> /NAPŘ. JE DOPORUČEN OD </a:t>
            </a:r>
            <a:r>
              <a:rPr lang="cs-CZ" sz="4800" dirty="0" smtClean="0"/>
              <a:t>ZNÁMÝCH ČI JE VŠEOBECNĚ UZNÁVANÝM PRÁVNÍKEM V OBORU/ </a:t>
            </a:r>
            <a:endParaRPr lang="cs-CZ" sz="4800" dirty="0"/>
          </a:p>
          <a:p>
            <a:r>
              <a:rPr lang="cs-CZ" sz="4800" b="1" dirty="0"/>
              <a:t>JEHO ZAMĚŘENÍ</a:t>
            </a:r>
            <a:r>
              <a:rPr lang="cs-CZ" sz="4800" dirty="0"/>
              <a:t>, TZN. ZDA SE NA DANOU PROBLEMATIKU SPECIALIZUJE </a:t>
            </a:r>
          </a:p>
          <a:p>
            <a:r>
              <a:rPr lang="cs-CZ" sz="4800" b="1" dirty="0"/>
              <a:t>JEHO CENY </a:t>
            </a:r>
            <a:endParaRPr lang="cs-CZ" sz="4800" b="1" dirty="0" smtClean="0"/>
          </a:p>
          <a:p>
            <a:pPr lvl="1"/>
            <a:r>
              <a:rPr lang="cs-CZ" sz="4400" b="1" dirty="0" smtClean="0"/>
              <a:t>SMLUVNÍ</a:t>
            </a:r>
            <a:r>
              <a:rPr lang="cs-CZ" sz="4400" dirty="0" smtClean="0"/>
              <a:t> </a:t>
            </a:r>
            <a:r>
              <a:rPr lang="cs-CZ" sz="4400" b="1" dirty="0"/>
              <a:t>CENA</a:t>
            </a:r>
            <a:r>
              <a:rPr lang="cs-CZ" sz="4400" dirty="0"/>
              <a:t> /</a:t>
            </a:r>
            <a:r>
              <a:rPr lang="cs-CZ" sz="4400" dirty="0" smtClean="0"/>
              <a:t>CELKOVÁ, HODINOVÁ </a:t>
            </a:r>
            <a:r>
              <a:rPr lang="cs-CZ" sz="4400" dirty="0"/>
              <a:t>ČI % Z VYSOUZENÉ ČÁSTKY</a:t>
            </a:r>
            <a:r>
              <a:rPr lang="cs-CZ" sz="4400" dirty="0" smtClean="0"/>
              <a:t>/</a:t>
            </a:r>
          </a:p>
          <a:p>
            <a:pPr lvl="1"/>
            <a:r>
              <a:rPr lang="cs-CZ" sz="4400" b="1" dirty="0" smtClean="0"/>
              <a:t>MIMOSMLUVNÍ</a:t>
            </a:r>
            <a:r>
              <a:rPr lang="cs-CZ" sz="4400" dirty="0" smtClean="0"/>
              <a:t> </a:t>
            </a:r>
            <a:r>
              <a:rPr lang="cs-CZ" sz="4400" dirty="0"/>
              <a:t>– </a:t>
            </a:r>
            <a:r>
              <a:rPr lang="cs-CZ" sz="4400" cap="all" dirty="0"/>
              <a:t>podle </a:t>
            </a:r>
            <a:r>
              <a:rPr lang="cs-CZ" sz="4400" cap="all" dirty="0" smtClean="0"/>
              <a:t>ADVOKÁTNÍHO TARIFU</a:t>
            </a:r>
          </a:p>
          <a:p>
            <a:pPr marL="457200" lvl="1" indent="0">
              <a:buNone/>
            </a:pPr>
            <a:r>
              <a:rPr lang="cs-CZ" sz="4400" cap="all" dirty="0" smtClean="0"/>
              <a:t>    /vyhlášky </a:t>
            </a:r>
            <a:r>
              <a:rPr lang="cs-CZ" sz="4400" cap="all" dirty="0"/>
              <a:t>č. 177/1996 </a:t>
            </a:r>
            <a:r>
              <a:rPr lang="cs-CZ" sz="4400" cap="all" dirty="0" smtClean="0"/>
              <a:t>Sb.)</a:t>
            </a:r>
            <a:r>
              <a:rPr lang="cs-CZ" sz="4400" dirty="0" smtClean="0"/>
              <a:t> </a:t>
            </a:r>
            <a:endParaRPr lang="cs-CZ" sz="4400" dirty="0"/>
          </a:p>
          <a:p>
            <a:endParaRPr lang="cs-CZ" sz="4800" dirty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>
              <a:buFont typeface="Arial" charset="0"/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6021288"/>
            <a:ext cx="80648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PŘÍKLAD: - VYPOŘÁDÁNÍ SJM, KDE JE NEMOVITOST ZA 3 MIL. A DLUHY ZA 3 MIL.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451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5113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cs-CZ" sz="3200" dirty="0" smtClean="0"/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54" name="Zástupný symbol pro obsah 6"/>
          <p:cNvSpPr>
            <a:spLocks noGrp="1"/>
          </p:cNvSpPr>
          <p:nvPr>
            <p:ph idx="1"/>
          </p:nvPr>
        </p:nvSpPr>
        <p:spPr>
          <a:xfrm>
            <a:off x="-6563" y="1052736"/>
            <a:ext cx="9144000" cy="4929222"/>
          </a:xfrm>
        </p:spPr>
        <p:txBody>
          <a:bodyPr>
            <a:normAutofit/>
          </a:bodyPr>
          <a:lstStyle/>
          <a:p>
            <a:endParaRPr lang="cs-CZ" sz="4800" dirty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>
              <a:buFont typeface="Arial" charset="0"/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F:\foto CB (1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382"/>
            <a:ext cx="9144000" cy="601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059832" y="5229200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Děkuji za pozornost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219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" name="Šipka doprava 1"/>
          <p:cNvSpPr/>
          <p:nvPr/>
        </p:nvSpPr>
        <p:spPr>
          <a:xfrm>
            <a:off x="323528" y="188640"/>
            <a:ext cx="8640960" cy="48245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PŘI UZAVÍRÁNÍ SMLUV ČI ŘEŠENÍ RŮZNÝCH SITUACÍ  JE DŮLEŽITÉ VYDAT SE SPRÁVNOU CESTOU, TJ. ABY NÁSLEDNĚ NEBYLO PRÁVNÍKA TŘEBA!!!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5517232"/>
            <a:ext cx="280831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1/ PROVĚŘIT SMLUVNÍ ČI DRUHOU STRANU 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347864" y="5535022"/>
            <a:ext cx="216024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2/ PROVĚŘIT SMLOUVU ČI SITUACI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24128" y="5516716"/>
            <a:ext cx="2160240" cy="1200329"/>
          </a:xfrm>
          <a:prstGeom prst="rect">
            <a:avLst/>
          </a:prstGeom>
          <a:solidFill>
            <a:schemeClr val="tx1">
              <a:alpha val="3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</a:rPr>
              <a:t>/ POZOR NA ZNEUŽITÍ PODPISU!!! 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0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0527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KDE </a:t>
            </a:r>
            <a:r>
              <a:rPr lang="cs-CZ" sz="3200" b="1" u="sng" dirty="0">
                <a:solidFill>
                  <a:srgbClr val="FF0000"/>
                </a:solidFill>
              </a:rPr>
              <a:t>ZÍSKAT INFORMACE O NÁROCÍCH </a:t>
            </a:r>
            <a:r>
              <a:rPr lang="cs-CZ" sz="3200" b="1" u="sng" dirty="0" smtClean="0">
                <a:solidFill>
                  <a:srgbClr val="FF0000"/>
                </a:solidFill>
              </a:rPr>
              <a:t>ČI </a:t>
            </a:r>
            <a:r>
              <a:rPr lang="cs-CZ" sz="3200" b="1" u="sng" dirty="0">
                <a:solidFill>
                  <a:srgbClr val="FF0000"/>
                </a:solidFill>
              </a:rPr>
              <a:t>PRÁVECH?</a:t>
            </a:r>
            <a:br>
              <a:rPr lang="cs-CZ" sz="3200" b="1" u="sng" dirty="0">
                <a:solidFill>
                  <a:srgbClr val="FF0000"/>
                </a:solidFill>
              </a:rPr>
            </a:br>
            <a:endParaRPr lang="cs-CZ" sz="3200" dirty="0" smtClean="0"/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54" name="Zástupný symbol pro obsah 6"/>
          <p:cNvSpPr>
            <a:spLocks noGrp="1"/>
          </p:cNvSpPr>
          <p:nvPr>
            <p:ph idx="1"/>
          </p:nvPr>
        </p:nvSpPr>
        <p:spPr>
          <a:xfrm>
            <a:off x="142844" y="1124744"/>
            <a:ext cx="9001156" cy="51617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U ZDROJE, tj. u instituce, která rozhoduje o nárocích, např.: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pro spotřebitele jeho práva a nároky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smtClean="0">
                <a:hlinkClick r:id="rId3"/>
              </a:rPr>
              <a:t>http</a:t>
            </a:r>
            <a:r>
              <a:rPr lang="cs-CZ" sz="2800" dirty="0">
                <a:hlinkClick r:id="rId3"/>
              </a:rPr>
              <a:t>://</a:t>
            </a:r>
            <a:r>
              <a:rPr lang="cs-CZ" sz="2800" dirty="0" smtClean="0">
                <a:hlinkClick r:id="rId3"/>
              </a:rPr>
              <a:t>www.coi.cz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   </a:t>
            </a:r>
            <a:r>
              <a:rPr lang="cs-CZ" sz="2800" dirty="0" smtClean="0">
                <a:hlinkClick r:id="rId4"/>
              </a:rPr>
              <a:t>http</a:t>
            </a:r>
            <a:r>
              <a:rPr lang="cs-CZ" sz="2800" dirty="0">
                <a:hlinkClick r:id="rId4"/>
              </a:rPr>
              <a:t>://</a:t>
            </a:r>
            <a:r>
              <a:rPr lang="cs-CZ" sz="2800" dirty="0" smtClean="0">
                <a:hlinkClick r:id="rId4"/>
              </a:rPr>
              <a:t>www.finarbitr.cz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smtClean="0">
                <a:hlinkClick r:id="rId5"/>
              </a:rPr>
              <a:t>https</a:t>
            </a:r>
            <a:r>
              <a:rPr lang="cs-CZ" sz="2800" dirty="0">
                <a:hlinkClick r:id="rId5"/>
              </a:rPr>
              <a:t>://</a:t>
            </a:r>
            <a:r>
              <a:rPr lang="cs-CZ" sz="2800" dirty="0" smtClean="0">
                <a:hlinkClick r:id="rId5"/>
              </a:rPr>
              <a:t>www.ctu.cz/ochrana-spotrebitele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   </a:t>
            </a:r>
            <a:r>
              <a:rPr lang="cs-CZ" sz="2800" dirty="0" smtClean="0">
                <a:hlinkClick r:id="rId6"/>
              </a:rPr>
              <a:t>http</a:t>
            </a:r>
            <a:r>
              <a:rPr lang="cs-CZ" sz="2800" dirty="0">
                <a:hlinkClick r:id="rId6"/>
              </a:rPr>
              <a:t>://</a:t>
            </a:r>
            <a:r>
              <a:rPr lang="cs-CZ" sz="2800" dirty="0" smtClean="0">
                <a:hlinkClick r:id="rId6"/>
              </a:rPr>
              <a:t>www.eru.cz/cs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  http://www.soud.cz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  Pro občana / zaměstnance</a:t>
            </a:r>
          </a:p>
          <a:p>
            <a:pPr marL="0" indent="0">
              <a:buNone/>
            </a:pPr>
            <a:r>
              <a:rPr lang="cs-CZ" sz="2800" dirty="0"/>
              <a:t>    </a:t>
            </a:r>
            <a:r>
              <a:rPr lang="cs-CZ" sz="2800" dirty="0">
                <a:hlinkClick r:id="rId7"/>
              </a:rPr>
              <a:t>http://</a:t>
            </a:r>
            <a:r>
              <a:rPr lang="cs-CZ" sz="2800" dirty="0" smtClean="0">
                <a:hlinkClick r:id="rId7"/>
              </a:rPr>
              <a:t>portal.mpsv.cz/soc/ssp/obcane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>
                <a:hlinkClick r:id="rId8"/>
              </a:rPr>
              <a:t> </a:t>
            </a:r>
            <a:r>
              <a:rPr lang="cs-CZ" sz="2800" dirty="0" smtClean="0">
                <a:hlinkClick r:id="rId8"/>
              </a:rPr>
              <a:t>   https</a:t>
            </a:r>
            <a:r>
              <a:rPr lang="cs-CZ" sz="2800" dirty="0">
                <a:hlinkClick r:id="rId8"/>
              </a:rPr>
              <a:t>://</a:t>
            </a:r>
            <a:r>
              <a:rPr lang="cs-CZ" sz="2800" dirty="0" smtClean="0">
                <a:hlinkClick r:id="rId8"/>
              </a:rPr>
              <a:t>portal.mpsv.cz/upcr/letaky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   http</a:t>
            </a:r>
            <a:r>
              <a:rPr lang="cs-CZ" sz="2800" dirty="0"/>
              <a:t>://www.cssz.cz/cz/zamestnanci-obcane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05273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cs-CZ" sz="3200" b="1" u="sng" dirty="0">
                <a:solidFill>
                  <a:srgbClr val="FF0000"/>
                </a:solidFill>
              </a:rPr>
              <a:t>KDE ZÍSKAT INFORMACE O NÁROCÍCH </a:t>
            </a:r>
            <a:r>
              <a:rPr lang="cs-CZ" sz="3200" b="1" u="sng" dirty="0" smtClean="0">
                <a:solidFill>
                  <a:srgbClr val="FF0000"/>
                </a:solidFill>
              </a:rPr>
              <a:t>ČI </a:t>
            </a:r>
            <a:r>
              <a:rPr lang="cs-CZ" sz="3200" b="1" u="sng" dirty="0">
                <a:solidFill>
                  <a:srgbClr val="FF0000"/>
                </a:solidFill>
              </a:rPr>
              <a:t>PRÁVECH?</a:t>
            </a:r>
            <a:br>
              <a:rPr lang="cs-CZ" sz="3200" b="1" u="sng" dirty="0">
                <a:solidFill>
                  <a:srgbClr val="FF0000"/>
                </a:solidFill>
              </a:rPr>
            </a:br>
            <a:endParaRPr lang="cs-CZ" sz="3200" dirty="0" smtClean="0"/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54" name="Zástupný symbol pro obsah 6"/>
          <p:cNvSpPr>
            <a:spLocks noGrp="1"/>
          </p:cNvSpPr>
          <p:nvPr>
            <p:ph idx="1"/>
          </p:nvPr>
        </p:nvSpPr>
        <p:spPr>
          <a:xfrm>
            <a:off x="142844" y="1643050"/>
            <a:ext cx="9001156" cy="4643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Internet </a:t>
            </a:r>
            <a:r>
              <a:rPr lang="cs-CZ" dirty="0" smtClean="0"/>
              <a:t>je neomezeným zdrojem informací </a:t>
            </a:r>
            <a:r>
              <a:rPr lang="cs-CZ" dirty="0" smtClean="0"/>
              <a:t>– právní  rady, rozbory </a:t>
            </a:r>
            <a:r>
              <a:rPr lang="cs-CZ" dirty="0" smtClean="0"/>
              <a:t>či odborné </a:t>
            </a:r>
            <a:r>
              <a:rPr lang="cs-CZ" dirty="0" smtClean="0"/>
              <a:t>články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Vždy je třeba ověřovat aktuálnost informací v příslušných právních předpisech</a:t>
            </a:r>
            <a:endParaRPr lang="cs-CZ" dirty="0" smtClean="0"/>
          </a:p>
          <a:p>
            <a:pPr>
              <a:buFont typeface="Arial" charset="0"/>
              <a:buNone/>
            </a:pPr>
            <a:r>
              <a:rPr lang="cs-CZ" dirty="0" smtClean="0">
                <a:hlinkClick r:id="rId3"/>
              </a:rPr>
              <a:t>	</a:t>
            </a:r>
            <a:r>
              <a:rPr lang="cs-CZ" u="sng" dirty="0" smtClean="0">
                <a:hlinkClick r:id="rId3"/>
              </a:rPr>
              <a:t>http://</a:t>
            </a:r>
            <a:r>
              <a:rPr lang="cs-CZ" u="sng" dirty="0" smtClean="0">
                <a:hlinkClick r:id="rId3"/>
              </a:rPr>
              <a:t>portal.gov.cz/app/zakony/nove.jsp</a:t>
            </a: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5113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POTŘEBUJETE-LI PRÁVNÍ RADU A NEMÁTE DOSTATEK </a:t>
            </a:r>
            <a:r>
              <a:rPr lang="cs-CZ" sz="3200" b="1" dirty="0" smtClean="0">
                <a:solidFill>
                  <a:srgbClr val="FF0000"/>
                </a:solidFill>
              </a:rPr>
              <a:t>FINANČNÍCH PROSTŘEDKŮ?  </a:t>
            </a:r>
            <a:endParaRPr lang="cs-CZ" sz="3200" dirty="0" smtClean="0"/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54" name="Zástupný symbol pro obsah 6"/>
          <p:cNvSpPr>
            <a:spLocks noGrp="1"/>
          </p:cNvSpPr>
          <p:nvPr>
            <p:ph idx="1"/>
          </p:nvPr>
        </p:nvSpPr>
        <p:spPr>
          <a:xfrm>
            <a:off x="142844" y="1484784"/>
            <a:ext cx="9001156" cy="4929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OBRAŤTE SE NA BEZPLATNOU PRÁVNÍ PORADNU: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dirty="0" smtClean="0"/>
              <a:t> </a:t>
            </a:r>
            <a:endParaRPr lang="cs-CZ" dirty="0" smtClean="0"/>
          </a:p>
          <a:p>
            <a:r>
              <a:rPr lang="cs-CZ" sz="2400" b="1" dirty="0" smtClean="0"/>
              <a:t>NA </a:t>
            </a:r>
            <a:r>
              <a:rPr lang="cs-CZ" sz="2400" b="1" dirty="0" smtClean="0"/>
              <a:t>INTERNETU</a:t>
            </a:r>
          </a:p>
          <a:p>
            <a:r>
              <a:rPr lang="cs-CZ" sz="2400" b="1" dirty="0" smtClean="0"/>
              <a:t>PROSTŘEDNICTVÍM: </a:t>
            </a:r>
          </a:p>
          <a:p>
            <a:pPr lvl="1"/>
            <a:r>
              <a:rPr lang="cs-CZ" sz="2400" b="1" dirty="0" smtClean="0"/>
              <a:t>ČESKÉ ADVOKÁTNÍ KOMORY </a:t>
            </a:r>
            <a:r>
              <a:rPr lang="cs-CZ" sz="2400" b="1" dirty="0" smtClean="0"/>
              <a:t> </a:t>
            </a:r>
            <a:r>
              <a:rPr lang="cs-CZ" sz="2400" b="1" dirty="0" smtClean="0"/>
              <a:t>http://www.cak.cz/scripts/detail.php?id=2617</a:t>
            </a:r>
          </a:p>
          <a:p>
            <a:pPr lvl="1"/>
            <a:r>
              <a:rPr lang="cs-CZ" sz="2400" b="1" dirty="0" smtClean="0"/>
              <a:t>EXEKUTORSKÉ KOMORY</a:t>
            </a:r>
            <a:r>
              <a:rPr lang="cs-CZ" sz="2400" b="1" dirty="0"/>
              <a:t> </a:t>
            </a:r>
            <a:endParaRPr lang="cs-CZ" sz="2400" b="1" dirty="0" smtClean="0"/>
          </a:p>
          <a:p>
            <a:pPr marL="457200" lvl="1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cs-CZ" sz="2400" b="1" dirty="0" smtClean="0">
                <a:hlinkClick r:id="rId3"/>
              </a:rPr>
              <a:t>http</a:t>
            </a:r>
            <a:r>
              <a:rPr lang="cs-CZ" sz="2400" b="1" dirty="0">
                <a:hlinkClick r:id="rId3"/>
              </a:rPr>
              <a:t>://</a:t>
            </a:r>
            <a:r>
              <a:rPr lang="cs-CZ" sz="2400" b="1" dirty="0" smtClean="0">
                <a:hlinkClick r:id="rId3"/>
              </a:rPr>
              <a:t>ekcr.cz/1/poradny/29-bezplatne-pravni-poradny</a:t>
            </a:r>
            <a:endParaRPr lang="cs-CZ" sz="2400" b="1" dirty="0" smtClean="0"/>
          </a:p>
          <a:p>
            <a:pPr lvl="1"/>
            <a:r>
              <a:rPr lang="cs-CZ" sz="2400" b="1" dirty="0" smtClean="0"/>
              <a:t>PRÁVNICKÝCH </a:t>
            </a:r>
            <a:r>
              <a:rPr lang="cs-CZ" sz="2400" b="1" dirty="0" smtClean="0"/>
              <a:t>FAKULT, KDE JSOU TZV. PRÁVNÍ KLINIKY </a:t>
            </a:r>
            <a:endParaRPr lang="cs-CZ" sz="2400" b="1" dirty="0" smtClean="0"/>
          </a:p>
          <a:p>
            <a:pPr marL="457200" lvl="1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PF UP - https</a:t>
            </a:r>
            <a:r>
              <a:rPr lang="cs-CZ" sz="2400" b="1" dirty="0"/>
              <a:t>://www.pf.upol.cz/verejnost/#c9478</a:t>
            </a:r>
            <a:endParaRPr lang="cs-CZ" sz="2400" b="1" dirty="0"/>
          </a:p>
          <a:p>
            <a:pPr lvl="1"/>
            <a:r>
              <a:rPr lang="cs-CZ" sz="2400" b="1" dirty="0" smtClean="0"/>
              <a:t>NEZISKOVEK</a:t>
            </a:r>
          </a:p>
          <a:p>
            <a:pPr marL="457200" lvl="1" indent="0">
              <a:buNone/>
            </a:pPr>
            <a:r>
              <a:rPr lang="cs-CZ" sz="2400" b="1" dirty="0" smtClean="0"/>
              <a:t>    /BÍLÝ KRUH BEZPEČÍ, INTERVENČNÍ CENTRA, PORADNY PRO   </a:t>
            </a:r>
          </a:p>
          <a:p>
            <a:pPr marL="457200" lvl="1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cs-CZ" sz="2400" b="1" dirty="0" smtClean="0"/>
              <a:t>DLUŽNÍKY, ATP./</a:t>
            </a:r>
            <a:r>
              <a:rPr lang="cs-CZ" sz="2400" b="1" dirty="0"/>
              <a:t>	</a:t>
            </a:r>
            <a:endParaRPr lang="cs-CZ" sz="2400" dirty="0" smtClean="0"/>
          </a:p>
          <a:p>
            <a:pPr>
              <a:buFont typeface="Arial" charset="0"/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5113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POTŘEBUJETE ZÍSKAT ZÁSTUPCE Z ŘAD ADVOKÁTŮ K ŘÍZENÍ U SOUDU BEZPLATNĚ ČI ZA SNÍŽENOU ODMĚNU?</a:t>
            </a:r>
            <a:endParaRPr lang="cs-CZ" sz="2800" dirty="0" smtClean="0"/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54" name="Zástupný symbol pro obsah 6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92922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MŮŽE VÁM BÝT USTANOVEN </a:t>
            </a:r>
            <a:r>
              <a:rPr lang="cs-CZ" dirty="0" smtClean="0"/>
              <a:t>SOUDEM</a:t>
            </a:r>
          </a:p>
          <a:p>
            <a:pPr marL="457200" lvl="1" indent="0">
              <a:buNone/>
            </a:pPr>
            <a:r>
              <a:rPr lang="cs-CZ" dirty="0" smtClean="0"/>
              <a:t>   formulář o příjmových a majetkových poměrech, který je   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třeba doložit naleznete na internetu či v informační   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kanceláři soudu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ODMÍTNE-LI SOUD</a:t>
            </a:r>
          </a:p>
          <a:p>
            <a:pPr lvl="2"/>
            <a:r>
              <a:rPr lang="cs-CZ" dirty="0" smtClean="0"/>
              <a:t>MŮŽETE POŽÁDAT ČESKOU ADVOKÁTNÍ KOMORU </a:t>
            </a:r>
          </a:p>
          <a:p>
            <a:pPr lvl="2">
              <a:buNone/>
            </a:pPr>
            <a:r>
              <a:rPr lang="cs-CZ" u="sng" dirty="0" smtClean="0">
                <a:hlinkClick r:id="rId3"/>
              </a:rPr>
              <a:t>	(http://www.cak.cz/</a:t>
            </a:r>
            <a:r>
              <a:rPr lang="cs-CZ" u="sng" dirty="0" err="1" smtClean="0">
                <a:hlinkClick r:id="rId3"/>
              </a:rPr>
              <a:t>scripts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detail.php?id</a:t>
            </a:r>
            <a:r>
              <a:rPr lang="cs-CZ" u="sng" dirty="0" smtClean="0">
                <a:hlinkClick r:id="rId3"/>
              </a:rPr>
              <a:t>=1680</a:t>
            </a:r>
            <a:r>
              <a:rPr lang="cs-CZ" u="sng" dirty="0" smtClean="0"/>
              <a:t>)</a:t>
            </a:r>
          </a:p>
          <a:p>
            <a:pPr lvl="2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>
              <a:buFont typeface="Arial" charset="0"/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5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113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cs-CZ" dirty="0" smtClean="0"/>
              <a:t>KDY SE DOPORUČUJE VYUŽÍT SLUŽEB ADVOKÁTA?</a:t>
            </a:r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0" y="1500175"/>
            <a:ext cx="4932040" cy="4357718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AutoNum type="romanUcPeriod"/>
            </a:pPr>
            <a:r>
              <a:rPr lang="cs-CZ" b="1" u="sng" dirty="0" smtClean="0">
                <a:solidFill>
                  <a:srgbClr val="FF0000"/>
                </a:solidFill>
              </a:rPr>
              <a:t>OBČANSKÉ PRÁVO</a:t>
            </a:r>
          </a:p>
          <a:p>
            <a:pPr marL="571500" indent="-571500">
              <a:buFontTx/>
              <a:buChar char="-"/>
            </a:pPr>
            <a:r>
              <a:rPr lang="cs-CZ" sz="2400" b="1" u="sng" dirty="0" smtClean="0">
                <a:solidFill>
                  <a:srgbClr val="FF0000"/>
                </a:solidFill>
              </a:rPr>
              <a:t>VYPOŘÁDÁNÍ SPOLUVLASTNICKÉHO PRÁVA K NEMOVITOSTI</a:t>
            </a:r>
          </a:p>
          <a:p>
            <a:pPr marL="571500" indent="-571500">
              <a:buFontTx/>
              <a:buChar char="-"/>
            </a:pPr>
            <a:r>
              <a:rPr lang="cs-CZ" sz="2400" b="1" u="sng" dirty="0" smtClean="0">
                <a:solidFill>
                  <a:srgbClr val="FF0000"/>
                </a:solidFill>
              </a:rPr>
              <a:t>NAKLÁDÁNÍ  A VYPOŘÁDÁNÍ SJM</a:t>
            </a:r>
          </a:p>
          <a:p>
            <a:pPr marL="571500" indent="-571500">
              <a:buFontTx/>
              <a:buChar char="-"/>
            </a:pPr>
            <a:r>
              <a:rPr lang="cs-CZ" sz="2400" b="1" u="sng" dirty="0" smtClean="0">
                <a:solidFill>
                  <a:srgbClr val="FF0000"/>
                </a:solidFill>
              </a:rPr>
              <a:t>ZPŮSOBENÍ ZÁVAŽNÉ ŠKODY NA MAJETKU, ZDRAVÍ ČI ŽIVOTĚ</a:t>
            </a:r>
          </a:p>
          <a:p>
            <a:pPr marL="571500" indent="-571500">
              <a:buFontTx/>
              <a:buChar char="-"/>
            </a:pPr>
            <a:r>
              <a:rPr lang="cs-CZ" sz="2400" b="1" u="sng" dirty="0" smtClean="0">
                <a:solidFill>
                  <a:srgbClr val="FF0000"/>
                </a:solidFill>
              </a:rPr>
              <a:t>PŘI DĚDICKÉM ŘÍZENÍ MÁTE-LI POCIT, ŽE NENÍ NĚCO V POŘÁDKU</a:t>
            </a:r>
          </a:p>
          <a:p>
            <a:pPr marL="571500" indent="-571500">
              <a:buFontTx/>
              <a:buChar char="-"/>
            </a:pPr>
            <a:r>
              <a:rPr lang="cs-CZ" sz="2400" b="1" u="sng" dirty="0" smtClean="0">
                <a:solidFill>
                  <a:srgbClr val="FF0000"/>
                </a:solidFill>
              </a:rPr>
              <a:t>U PORUŠENÍ SMLOUVY S VELMI HODNOTNÝM PŘEDMĚTEM A VYSOKÝMI SMLUVNÍMI POKUTAMI (NAPŘ. KS NA AUTO, DS ČI SOD NA RD, SML. O PŮJČCE, NÁJEMNÍ SMLOUVY)</a:t>
            </a:r>
            <a:endParaRPr lang="cs-CZ" sz="2400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8" name="Zástupný symbol pro obsah 11"/>
          <p:cNvSpPr txBox="1">
            <a:spLocks/>
          </p:cNvSpPr>
          <p:nvPr/>
        </p:nvSpPr>
        <p:spPr>
          <a:xfrm>
            <a:off x="4572000" y="1500175"/>
            <a:ext cx="4572000" cy="4286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itchFamily="34" charset="0"/>
              <a:buNone/>
            </a:pPr>
            <a:r>
              <a:rPr lang="cs-CZ" sz="5700" b="1" u="sng" dirty="0" smtClean="0">
                <a:solidFill>
                  <a:srgbClr val="FF0000"/>
                </a:solidFill>
              </a:rPr>
              <a:t>II. PRACOVNÍ PRÁVO</a:t>
            </a:r>
          </a:p>
          <a:p>
            <a:pPr marL="571500" indent="-571500">
              <a:buFont typeface="Arial" pitchFamily="34" charset="0"/>
              <a:buNone/>
            </a:pPr>
            <a:r>
              <a:rPr lang="cs-CZ" sz="4300" b="1" u="sng" dirty="0" smtClean="0">
                <a:solidFill>
                  <a:srgbClr val="FF0000"/>
                </a:solidFill>
              </a:rPr>
              <a:t>-       PŘI ZÁVAŽNÉ DISKRIMINACI/ŠIKANĚ</a:t>
            </a:r>
          </a:p>
          <a:p>
            <a:pPr marL="571500" indent="-571500">
              <a:buFontTx/>
              <a:buChar char="-"/>
            </a:pPr>
            <a:r>
              <a:rPr lang="cs-CZ" sz="4300" b="1" u="sng" dirty="0" smtClean="0">
                <a:solidFill>
                  <a:srgbClr val="FF0000"/>
                </a:solidFill>
              </a:rPr>
              <a:t>PŘI VÝPOVĚDI DANÉ NEPRÁVEM/NEŘÁDNĚ</a:t>
            </a:r>
          </a:p>
          <a:p>
            <a:pPr marL="571500" indent="-571500">
              <a:buFontTx/>
              <a:buChar char="-"/>
            </a:pPr>
            <a:r>
              <a:rPr lang="cs-CZ" sz="4300" b="1" u="sng" dirty="0" smtClean="0">
                <a:solidFill>
                  <a:srgbClr val="FF0000"/>
                </a:solidFill>
              </a:rPr>
              <a:t>PŘI OPAKOVANÉM ČI NEUSTÁLÉM NEPOSKYTOVÁNÍ TOHO, NA CO MÁTE NÁROK PODLE ZP </a:t>
            </a:r>
          </a:p>
          <a:p>
            <a:pPr marL="571500" indent="-571500">
              <a:buFontTx/>
              <a:buChar char="-"/>
            </a:pPr>
            <a:r>
              <a:rPr lang="cs-CZ" sz="4300" b="1" u="sng" dirty="0" smtClean="0">
                <a:solidFill>
                  <a:srgbClr val="FF0000"/>
                </a:solidFill>
              </a:rPr>
              <a:t>NECHCE-LI ZAMĚSTNAVATEL HRADIT PRACOVNÍ ÚRAZ</a:t>
            </a:r>
          </a:p>
          <a:p>
            <a:pPr marL="571500" indent="-571500">
              <a:buFontTx/>
              <a:buChar char="-"/>
            </a:pPr>
            <a:r>
              <a:rPr lang="cs-CZ" sz="4300" b="1" u="sng" dirty="0" smtClean="0">
                <a:solidFill>
                  <a:srgbClr val="FF0000"/>
                </a:solidFill>
              </a:rPr>
              <a:t>PŘI ZPŮSOBENÍ VELKÉ ŠKODY ZAMĚSTNAVATELI/PŘI ODPOVĚDNOSTI ZA SCHODEK NA SVĚŘENÝCH HODNOTÁCH</a:t>
            </a:r>
          </a:p>
          <a:p>
            <a:pPr marL="571500" indent="-571500">
              <a:buFontTx/>
              <a:buChar char="-"/>
            </a:pPr>
            <a:endParaRPr lang="cs-CZ" sz="2400" dirty="0" smtClean="0"/>
          </a:p>
          <a:p>
            <a:pPr>
              <a:buFont typeface="Arial" pitchFamily="34" charset="0"/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113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cs-CZ" dirty="0"/>
              <a:t>KDY SE DOPORUČUJE VYUŽÍT SLUŽEB ADVOKÁTA?</a:t>
            </a:r>
            <a:endParaRPr lang="cs-CZ" dirty="0" smtClean="0"/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0" y="1643049"/>
            <a:ext cx="5292080" cy="4286281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None/>
            </a:pPr>
            <a:r>
              <a:rPr lang="cs-CZ" sz="4900" b="1" u="sng" dirty="0" smtClean="0">
                <a:solidFill>
                  <a:srgbClr val="FF0000"/>
                </a:solidFill>
              </a:rPr>
              <a:t>III. RODINNÉ PRÁVO</a:t>
            </a:r>
          </a:p>
          <a:p>
            <a:pPr marL="571500" indent="-571500">
              <a:buFontTx/>
              <a:buChar char="-"/>
            </a:pPr>
            <a:r>
              <a:rPr lang="cs-CZ" sz="3600" b="1" u="sng" dirty="0" smtClean="0">
                <a:solidFill>
                  <a:srgbClr val="FF0000"/>
                </a:solidFill>
              </a:rPr>
              <a:t>PŘI NEÚNOSNÝCH VZTAZÍCH MANŽELŮ, NAPŘ. KDYŽ MANŽEL NEPOSKYTUJE FINANČNÍ PROSTŘEDKY NA VEDENÍ SPOLEČNÉ DOMÁCNOSTI/PŘI NEDOHODĚ O ZÁVAŽDNÝCH A PODSTATNÝCH VĚCECH</a:t>
            </a:r>
          </a:p>
          <a:p>
            <a:pPr marL="571500" indent="-571500">
              <a:buFontTx/>
              <a:buChar char="-"/>
            </a:pPr>
            <a:r>
              <a:rPr lang="cs-CZ" sz="3600" b="1" u="sng" dirty="0" smtClean="0">
                <a:solidFill>
                  <a:srgbClr val="FF0000"/>
                </a:solidFill>
              </a:rPr>
              <a:t>PŘI SMLUVENÉM A SPORNÉM ROZVODU</a:t>
            </a:r>
          </a:p>
          <a:p>
            <a:pPr marL="571500" indent="-571500">
              <a:buFontTx/>
              <a:buChar char="-"/>
            </a:pPr>
            <a:r>
              <a:rPr lang="cs-CZ" sz="3600" b="1" u="sng" dirty="0" smtClean="0">
                <a:solidFill>
                  <a:srgbClr val="FF0000"/>
                </a:solidFill>
              </a:rPr>
              <a:t>PŘI URČENÍ/POPŘENÍ RODIČOVSTVÍ</a:t>
            </a:r>
          </a:p>
          <a:p>
            <a:pPr marL="571500" indent="-571500">
              <a:buFontTx/>
              <a:buChar char="-"/>
            </a:pPr>
            <a:r>
              <a:rPr lang="cs-CZ" sz="3600" b="1" u="sng" dirty="0" smtClean="0">
                <a:solidFill>
                  <a:srgbClr val="FF0000"/>
                </a:solidFill>
              </a:rPr>
              <a:t>U NÁVRHU NA VÝŽIVNÉ NEDOHODNETE-LI SE S POVINNÝM (NAPŘ. VÝŽIVNÉ MEZI RODIČI A DĚTMI, VÝŽIVNÉ  ROZVEDENÉHO MANŽELA)</a:t>
            </a:r>
            <a:endParaRPr lang="cs-CZ" sz="3600" dirty="0"/>
          </a:p>
        </p:txBody>
      </p:sp>
      <p:sp>
        <p:nvSpPr>
          <p:cNvPr id="8" name="Zástupný symbol pro obsah 6"/>
          <p:cNvSpPr txBox="1">
            <a:spLocks/>
          </p:cNvSpPr>
          <p:nvPr/>
        </p:nvSpPr>
        <p:spPr>
          <a:xfrm>
            <a:off x="5292080" y="1643050"/>
            <a:ext cx="3851920" cy="46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cs-CZ" sz="2700" b="1" u="sng" dirty="0" smtClean="0">
                <a:solidFill>
                  <a:srgbClr val="FF0000"/>
                </a:solidFill>
              </a:rPr>
              <a:t>VI. PŘESTUPKOVÉ PRÁVO</a:t>
            </a:r>
          </a:p>
          <a:p>
            <a:pPr>
              <a:buFontTx/>
              <a:buChar char="-"/>
            </a:pPr>
            <a:r>
              <a:rPr lang="cs-CZ" sz="2000" b="1" u="sng" dirty="0" smtClean="0">
                <a:solidFill>
                  <a:srgbClr val="FF0000"/>
                </a:solidFill>
              </a:rPr>
              <a:t>PŘI ZÁVAŽNÉM DOPRAVNÍM PŘESTUPKU</a:t>
            </a:r>
          </a:p>
          <a:p>
            <a:pPr>
              <a:buFontTx/>
              <a:buChar char="-"/>
            </a:pPr>
            <a:r>
              <a:rPr lang="cs-CZ" sz="2000" b="1" u="sng" dirty="0" smtClean="0">
                <a:solidFill>
                  <a:srgbClr val="FF0000"/>
                </a:solidFill>
              </a:rPr>
              <a:t>PŘI OPAKOVANÉM VYHODNOCOVÁNÍ DOMÁCÍHO NÁSILÍ JAKO PŘESTUPKU</a:t>
            </a:r>
          </a:p>
          <a:p>
            <a:pPr>
              <a:buFontTx/>
              <a:buChar char="-"/>
            </a:pPr>
            <a:r>
              <a:rPr lang="cs-CZ" sz="2000" b="1" u="sng" dirty="0" smtClean="0">
                <a:solidFill>
                  <a:srgbClr val="FF0000"/>
                </a:solidFill>
              </a:rPr>
              <a:t>PŘI ZÁVAŽNÝCH/OPAKOVANÝCH SOUSEDSKÝCH SPORECH</a:t>
            </a:r>
            <a:endParaRPr lang="cs-CZ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113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cs-CZ" dirty="0"/>
              <a:t>KDY SE DOPORUČUJE VYUŽÍT SLUŽEB ADVOKÁTA?</a:t>
            </a:r>
            <a:endParaRPr lang="cs-CZ" dirty="0" smtClean="0"/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2857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54" name="Zástupný symbol pro obsah 6"/>
          <p:cNvSpPr>
            <a:spLocks noGrp="1"/>
          </p:cNvSpPr>
          <p:nvPr>
            <p:ph idx="1"/>
          </p:nvPr>
        </p:nvSpPr>
        <p:spPr>
          <a:xfrm>
            <a:off x="142844" y="1643050"/>
            <a:ext cx="3997108" cy="46434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V. TRESTNÍ PRÁVO</a:t>
            </a:r>
          </a:p>
          <a:p>
            <a:pPr>
              <a:buFontTx/>
              <a:buChar char="-"/>
            </a:pPr>
            <a:r>
              <a:rPr lang="cs-CZ" sz="2800" b="1" u="sng" dirty="0" smtClean="0">
                <a:solidFill>
                  <a:srgbClr val="FF0000"/>
                </a:solidFill>
              </a:rPr>
              <a:t>PŘI PODEZŘENÍ ZE  SPÁCHÁNÍ TRESTNÉHO ČINU/ PŘI SPÁCHÁNÍ TRESTNÉHO ČINU</a:t>
            </a:r>
          </a:p>
          <a:p>
            <a:pPr>
              <a:buFontTx/>
              <a:buChar char="-"/>
            </a:pPr>
            <a:r>
              <a:rPr lang="cs-CZ" sz="2800" b="1" u="sng" dirty="0" smtClean="0">
                <a:solidFill>
                  <a:srgbClr val="FF0000"/>
                </a:solidFill>
              </a:rPr>
              <a:t>JSTE-LI VY ČI ČLEN VAŠÍ RODINY POŠKOZEN TRESTNÝM ČINEM</a:t>
            </a:r>
          </a:p>
          <a:p>
            <a:pPr>
              <a:buFontTx/>
              <a:buChar char="-"/>
            </a:pPr>
            <a:r>
              <a:rPr lang="cs-CZ" sz="2800" b="1" u="sng" dirty="0" smtClean="0">
                <a:solidFill>
                  <a:srgbClr val="FF0000"/>
                </a:solidFill>
              </a:rPr>
              <a:t>STAL-LI JSTE SE SVĚDKEM ZÁVAŽNÉHO TRESTNÉHO ČINU A MÁTE-LI OBAVY Z ODVETNÝCH ÚTOKŮ</a:t>
            </a:r>
            <a:endParaRPr lang="cs-CZ" sz="2800" dirty="0" smtClean="0"/>
          </a:p>
          <a:p>
            <a:pPr>
              <a:buFont typeface="Arial" charset="0"/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6" name="Zástupný symbol pro obsah 6"/>
          <p:cNvSpPr txBox="1">
            <a:spLocks/>
          </p:cNvSpPr>
          <p:nvPr/>
        </p:nvSpPr>
        <p:spPr>
          <a:xfrm>
            <a:off x="5148064" y="1714488"/>
            <a:ext cx="3995936" cy="4572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VI. OSTATNÍ</a:t>
            </a:r>
          </a:p>
          <a:p>
            <a:pPr>
              <a:buFontTx/>
              <a:buChar char="-"/>
            </a:pPr>
            <a:r>
              <a:rPr lang="cs-CZ" sz="2800" b="1" u="sng" dirty="0" smtClean="0">
                <a:solidFill>
                  <a:srgbClr val="FF0000"/>
                </a:solidFill>
              </a:rPr>
              <a:t>NENÍ-LI VÁM PŘIZNÁN ČÁSTEČNÝ/PLNÝ INVALIDNÍ DŮCHOD A MÁTE POCIT, ŽE NA NĚJ MÁTE NÁROK</a:t>
            </a:r>
          </a:p>
          <a:p>
            <a:pPr>
              <a:buFontTx/>
              <a:buChar char="-"/>
            </a:pPr>
            <a:r>
              <a:rPr lang="cs-CZ" sz="2800" b="1" u="sng" dirty="0" smtClean="0">
                <a:solidFill>
                  <a:srgbClr val="FF0000"/>
                </a:solidFill>
              </a:rPr>
              <a:t>PŘI NEOPRÁVNĚNÉM/PODJATÉM ZÁVĚRU DOZOROVÉHO ORGÁNU SE ZÁVAŽNÝMI DŮSLEDKY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 typeface="Arial" charset="0"/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9816</TotalTime>
  <Words>569</Words>
  <Application>Microsoft Office PowerPoint</Application>
  <PresentationFormat>Předvádění na obrazovce (4:3)</PresentationFormat>
  <Paragraphs>122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Prezentace aplikace PowerPoint</vt:lpstr>
      <vt:lpstr>Prezentace aplikace PowerPoint</vt:lpstr>
      <vt:lpstr>KDE ZÍSKAT INFORMACE O NÁROCÍCH ČI PRÁVECH? </vt:lpstr>
      <vt:lpstr>KDE ZÍSKAT INFORMACE O NÁROCÍCH ČI PRÁVECH? </vt:lpstr>
      <vt:lpstr>POTŘEBUJETE-LI PRÁVNÍ RADU A NEMÁTE DOSTATEK FINANČNÍCH PROSTŘEDKŮ?  </vt:lpstr>
      <vt:lpstr>POTŘEBUJETE ZÍSKAT ZÁSTUPCE Z ŘAD ADVOKÁTŮ K ŘÍZENÍ U SOUDU BEZPLATNĚ ČI ZA SNÍŽENOU ODMĚNU?</vt:lpstr>
      <vt:lpstr>KDY SE DOPORUČUJE VYUŽÍT SLUŽEB ADVOKÁTA?</vt:lpstr>
      <vt:lpstr>KDY SE DOPORUČUJE VYUŽÍT SLUŽEB ADVOKÁTA?</vt:lpstr>
      <vt:lpstr>KDY SE DOPORUČUJE VYUŽÍT SLUŽEB ADVOKÁTA?</vt:lpstr>
      <vt:lpstr>CO ZJIŠŤUJEME PŘI VOLBĚ ADVOKÁTA?</vt:lpstr>
      <vt:lpstr>Prezentace aplikace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Ivana Svozilová</cp:lastModifiedBy>
  <cp:revision>57</cp:revision>
  <cp:lastPrinted>2017-05-29T17:47:28Z</cp:lastPrinted>
  <dcterms:created xsi:type="dcterms:W3CDTF">2013-03-23T11:02:22Z</dcterms:created>
  <dcterms:modified xsi:type="dcterms:W3CDTF">2017-05-30T05:01:36Z</dcterms:modified>
</cp:coreProperties>
</file>