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50"/>
  </p:notesMasterIdLst>
  <p:handoutMasterIdLst>
    <p:handoutMasterId r:id="rId51"/>
  </p:handoutMasterIdLst>
  <p:sldIdLst>
    <p:sldId id="256" r:id="rId2"/>
    <p:sldId id="313" r:id="rId3"/>
    <p:sldId id="312" r:id="rId4"/>
    <p:sldId id="317" r:id="rId5"/>
    <p:sldId id="318" r:id="rId6"/>
    <p:sldId id="315" r:id="rId7"/>
    <p:sldId id="284" r:id="rId8"/>
    <p:sldId id="285" r:id="rId9"/>
    <p:sldId id="343" r:id="rId10"/>
    <p:sldId id="344" r:id="rId11"/>
    <p:sldId id="345" r:id="rId12"/>
    <p:sldId id="290" r:id="rId13"/>
    <p:sldId id="257" r:id="rId14"/>
    <p:sldId id="288" r:id="rId15"/>
    <p:sldId id="286" r:id="rId16"/>
    <p:sldId id="287" r:id="rId17"/>
    <p:sldId id="292" r:id="rId18"/>
    <p:sldId id="291" r:id="rId19"/>
    <p:sldId id="293" r:id="rId20"/>
    <p:sldId id="270" r:id="rId21"/>
    <p:sldId id="280" r:id="rId22"/>
    <p:sldId id="267" r:id="rId23"/>
    <p:sldId id="269" r:id="rId24"/>
    <p:sldId id="272" r:id="rId25"/>
    <p:sldId id="281" r:id="rId26"/>
    <p:sldId id="273" r:id="rId27"/>
    <p:sldId id="275" r:id="rId28"/>
    <p:sldId id="301" r:id="rId29"/>
    <p:sldId id="308" r:id="rId30"/>
    <p:sldId id="282" r:id="rId31"/>
    <p:sldId id="276" r:id="rId32"/>
    <p:sldId id="325" r:id="rId33"/>
    <p:sldId id="334" r:id="rId34"/>
    <p:sldId id="335" r:id="rId35"/>
    <p:sldId id="336" r:id="rId36"/>
    <p:sldId id="319" r:id="rId37"/>
    <p:sldId id="320" r:id="rId38"/>
    <p:sldId id="321" r:id="rId39"/>
    <p:sldId id="322" r:id="rId40"/>
    <p:sldId id="323" r:id="rId41"/>
    <p:sldId id="324" r:id="rId42"/>
    <p:sldId id="316" r:id="rId43"/>
    <p:sldId id="314" r:id="rId44"/>
    <p:sldId id="327" r:id="rId45"/>
    <p:sldId id="328" r:id="rId46"/>
    <p:sldId id="329" r:id="rId47"/>
    <p:sldId id="330" r:id="rId48"/>
    <p:sldId id="277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4890A-688A-41BF-94EF-5F8E57A0AF0D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53DA7-C85C-414F-8B9C-9C90094958B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837459FD-F404-46EE-B4D6-0DCEF462942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5278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401976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98467-70DE-4089-9F6F-9BF4D825F343}" type="slidenum">
              <a:rPr lang="cs-CZ"/>
              <a:pPr/>
              <a:t>6</a:t>
            </a:fld>
            <a:endParaRPr lang="cs-CZ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60" y="4342656"/>
            <a:ext cx="5030683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There are twelwe centers of perinatology in the Czech Republic. In Olomouc Region we have about seven hundred deliveries anually.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98425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C6EBEE-063E-41BA-9454-1D2D2D6CB6B0}" type="slidenum">
              <a:rPr lang="cs-CZ" altLang="cs-CZ" smtClean="0">
                <a:latin typeface="Times New Roman" pitchFamily="18" charset="0"/>
                <a:cs typeface="Arial" pitchFamily="34" charset="0"/>
              </a:rPr>
              <a:pPr/>
              <a:t>9</a:t>
            </a:fld>
            <a:endParaRPr lang="cs-CZ" altLang="cs-CZ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21309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48840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888378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671166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58864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77827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7828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782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72DA2FD-D26D-4F50-BA54-512B10AD5E1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AAD97-8232-495C-91F4-5C59232D93C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57687-5636-446B-BCF8-7E531B5FFFF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0072C5F-F6ED-4C35-8C88-816C14CF29D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DA0475-0953-4859-B6F0-492C1E48979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20.4.2007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665C9-E9E9-4263-BCAC-6E97C81D53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F85B23-F9FA-4E83-A34A-8CBF9E3F8B7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988" y="274638"/>
            <a:ext cx="7772400" cy="104775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61988" y="1547813"/>
            <a:ext cx="7772400" cy="4090987"/>
          </a:xfrm>
        </p:spPr>
        <p:txBody>
          <a:bodyPr/>
          <a:lstStyle/>
          <a:p>
            <a:pPr lvl="0"/>
            <a:endParaRPr lang="cs-CZ" noProof="0" smtClean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50008-FDBF-4F8F-B9C2-986DF7701DA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45D01-3AC3-4EA2-B5FB-115B382930B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96626-AF3A-40BE-B958-111EE25F117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0510A-6014-48A6-BE0F-30A54EF341D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471E7-80E8-4405-BDB0-454CFEDC27E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C40C1-374A-474B-9AAE-818C612CAD1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C91B1-1EB5-4362-9654-AFE128005C4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11196-F949-4BF1-AC63-D8B8DA116A7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15294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1529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680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80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cs-CZ" smtClean="0"/>
              <a:t>20.4.2007</a:t>
            </a:r>
            <a:endParaRPr lang="cs-CZ"/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cs-CZ" smtClean="0"/>
              <a:t>XXIV.konference Sekce perinatální medicíny Pabice</a:t>
            </a:r>
            <a:endParaRPr lang="cs-CZ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32C108F-A950-4521-B3C0-52EE94EC5C0C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ransition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2.xls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List_aplikace_Microsoft_Office_Excel_97-20033.xls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List_aplikace_Microsoft_Office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7175" y="981075"/>
            <a:ext cx="4826000" cy="3124200"/>
          </a:xfrm>
        </p:spPr>
        <p:txBody>
          <a:bodyPr/>
          <a:lstStyle/>
          <a:p>
            <a:r>
              <a:rPr lang="cs-CZ" sz="4400" b="1"/>
              <a:t>VÍCEČETNÉ </a:t>
            </a:r>
            <a:br>
              <a:rPr lang="cs-CZ" sz="4400" b="1"/>
            </a:br>
            <a:r>
              <a:rPr lang="cs-CZ" sz="4400" b="1"/>
              <a:t>TĚHOTENSTVÍ </a:t>
            </a:r>
            <a:br>
              <a:rPr lang="cs-CZ" sz="4400" b="1"/>
            </a:br>
            <a:r>
              <a:rPr lang="cs-CZ" sz="4400" b="1"/>
              <a:t>– </a:t>
            </a:r>
            <a:br>
              <a:rPr lang="cs-CZ" sz="4400" b="1"/>
            </a:br>
            <a:r>
              <a:rPr lang="cs-CZ" sz="4400" b="1"/>
              <a:t>NEONATOLOGIE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933825"/>
            <a:ext cx="7991475" cy="2663825"/>
          </a:xfrm>
        </p:spPr>
        <p:txBody>
          <a:bodyPr/>
          <a:lstStyle/>
          <a:p>
            <a:endParaRPr lang="cs-CZ" sz="2800" b="1"/>
          </a:p>
          <a:p>
            <a:r>
              <a:rPr lang="cs-CZ" sz="2800" b="1"/>
              <a:t>                                  Lumír Kantor</a:t>
            </a:r>
          </a:p>
          <a:p>
            <a:r>
              <a:rPr lang="cs-CZ" sz="2800" b="1"/>
              <a:t>                                      FN a UP Olomouc</a:t>
            </a:r>
          </a:p>
          <a:p>
            <a:pPr algn="l"/>
            <a:r>
              <a:rPr lang="cs-CZ" sz="1600"/>
              <a:t>Franciscus Picus Mirandula</a:t>
            </a:r>
          </a:p>
          <a:p>
            <a:pPr algn="l"/>
            <a:r>
              <a:rPr lang="cs-CZ" sz="1600"/>
              <a:t>Dřevořezba, Itálie</a:t>
            </a:r>
          </a:p>
          <a:p>
            <a:pPr algn="l"/>
            <a:r>
              <a:rPr lang="cs-CZ" sz="1600"/>
              <a:t>Žena, která porodila 20 dětí během dvou porodů</a:t>
            </a:r>
          </a:p>
          <a:p>
            <a:pPr algn="l"/>
            <a:endParaRPr lang="cs-CZ" sz="1600"/>
          </a:p>
        </p:txBody>
      </p:sp>
      <p:pic>
        <p:nvPicPr>
          <p:cNvPr id="2052" name="Picture 4" descr="dvojcata 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3248025" cy="46085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8785225" cy="863600"/>
          </a:xfrm>
        </p:spPr>
        <p:txBody>
          <a:bodyPr/>
          <a:lstStyle/>
          <a:p>
            <a:r>
              <a:rPr lang="cs-CZ" altLang="cs-CZ" sz="3200" dirty="0" smtClean="0">
                <a:solidFill>
                  <a:srgbClr val="FFFF00"/>
                </a:solidFill>
              </a:rPr>
              <a:t> Vývojová postižení podle porodní váhy</a:t>
            </a:r>
            <a:endParaRPr lang="cs-CZ" altLang="cs-CZ" sz="2400" dirty="0" smtClean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4040187" cy="6397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sz="2000" b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Kategorie </a:t>
            </a:r>
            <a:r>
              <a:rPr lang="cs-CZ" sz="2000" b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 </a:t>
            </a:r>
            <a:r>
              <a:rPr lang="cs-CZ" sz="2000" b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g (data v %)</a:t>
            </a:r>
            <a:endParaRPr lang="cs-CZ" sz="2000" b="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316" name="Zástupný symbol pro obsah 6"/>
          <p:cNvGraphicFramePr>
            <a:graphicFrameLocks noGrp="1"/>
          </p:cNvGraphicFramePr>
          <p:nvPr>
            <p:ph sz="half" idx="2"/>
          </p:nvPr>
        </p:nvGraphicFramePr>
        <p:xfrm>
          <a:off x="406400" y="2124075"/>
          <a:ext cx="4141788" cy="4052888"/>
        </p:xfrm>
        <a:graphic>
          <a:graphicData uri="http://schemas.openxmlformats.org/presentationml/2006/ole">
            <p:oleObj spid="_x0000_s91138" r:id="rId3" imgW="4139543" imgH="4054191" progId="Excel.Sheet.8">
              <p:embed/>
            </p:oleObj>
          </a:graphicData>
        </a:graphic>
      </p:graphicFrame>
      <p:sp>
        <p:nvSpPr>
          <p:cNvPr id="31749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6397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altLang="cs-CZ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altLang="cs-CZ" sz="2000" b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Kategorie 1000 – 1499 g (data v %)</a:t>
            </a:r>
          </a:p>
        </p:txBody>
      </p:sp>
      <p:graphicFrame>
        <p:nvGraphicFramePr>
          <p:cNvPr id="13318" name="Zástupný symbol pro obsah 3"/>
          <p:cNvGraphicFramePr>
            <a:graphicFrameLocks noGrp="1"/>
          </p:cNvGraphicFramePr>
          <p:nvPr>
            <p:ph sz="quarter" idx="4"/>
          </p:nvPr>
        </p:nvGraphicFramePr>
        <p:xfrm>
          <a:off x="4376738" y="2082800"/>
          <a:ext cx="4287837" cy="4205288"/>
        </p:xfrm>
        <a:graphic>
          <a:graphicData uri="http://schemas.openxmlformats.org/presentationml/2006/ole">
            <p:oleObj spid="_x0000_s91139" r:id="rId4" imgW="4285859" imgH="4206605" progId="Excel.Sheet.8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Středně a lehce nezralí vs. donošení novorozenci</a:t>
            </a:r>
            <a:br>
              <a:rPr lang="cs-CZ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(mortalita, </a:t>
            </a:r>
            <a:r>
              <a:rPr lang="cs-CZ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na </a:t>
            </a:r>
            <a:r>
              <a:rPr lang="cs-CZ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a morbidita)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755576" y="1772816"/>
          <a:ext cx="7705726" cy="448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499"/>
                <a:gridCol w="1824409"/>
                <a:gridCol w="1824409"/>
                <a:gridCol w="1824409"/>
              </a:tblGrid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  <a:r>
                        <a:rPr lang="cs-CZ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(v %):</a:t>
                      </a:r>
                      <a:endParaRPr lang="cs-CZ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GV 37. – 42. t.t.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GV 32. – 36. t.t.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0" marR="91450" marT="45730" marB="4573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Rozdíl:</a:t>
                      </a:r>
                      <a:endParaRPr lang="cs-CZ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50" marR="91450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000" b="1" dirty="0" smtClean="0">
                          <a:effectLst/>
                        </a:rPr>
                        <a:t>SNÚ/1000 ž.n.</a:t>
                      </a:r>
                      <a:endParaRPr lang="cs-CZ" sz="2000" b="1" dirty="0"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0,5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2,6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5x ↑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000" b="1" dirty="0" smtClean="0">
                          <a:effectLst/>
                        </a:rPr>
                        <a:t>Resuscitace na PS</a:t>
                      </a:r>
                      <a:endParaRPr lang="cs-CZ" sz="2000" b="1" dirty="0"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0,2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1,3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6x ↑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000" b="1" dirty="0" smtClean="0">
                          <a:effectLst/>
                        </a:rPr>
                        <a:t>Morbidita celkem</a:t>
                      </a:r>
                      <a:endParaRPr lang="cs-CZ" sz="2000" b="1" dirty="0"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4,2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17,3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4x ↑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000" b="1" dirty="0" smtClean="0">
                          <a:effectLst/>
                        </a:rPr>
                        <a:t>Morbidita CNS </a:t>
                      </a:r>
                      <a:endParaRPr lang="cs-CZ" sz="2000" b="1" dirty="0"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0,1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0,7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7x ↑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000" b="1" dirty="0" smtClean="0">
                          <a:effectLst/>
                        </a:rPr>
                        <a:t>Infekce (Č/P)</a:t>
                      </a:r>
                      <a:endParaRPr lang="cs-CZ" sz="2000" b="1" dirty="0"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0,3/0,1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1,6/1,4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5x/14x↑</a:t>
                      </a:r>
                      <a:endParaRPr lang="cs-CZ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</a:txBody>
                  <a:tcPr marL="91450" marR="91450" marT="45730" marB="45730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395536" y="5589240"/>
            <a:ext cx="80676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Ré: - středně a lehce nedonošení se „rizikovostí“ zásadně liší od donošených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novorozenců.</a:t>
            </a:r>
          </a:p>
        </p:txBody>
      </p:sp>
      <p:sp>
        <p:nvSpPr>
          <p:cNvPr id="9257" name="TextovéPole 8"/>
          <p:cNvSpPr txBox="1">
            <a:spLocks noChangeArrowheads="1"/>
          </p:cNvSpPr>
          <p:nvPr/>
        </p:nvSpPr>
        <p:spPr bwMode="auto">
          <a:xfrm>
            <a:off x="6011863" y="6097588"/>
            <a:ext cx="254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(Data ÚZIS 2011 – 2012)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7950"/>
            <a:ext cx="88265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8206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852988"/>
          </a:xfrm>
        </p:spPr>
        <p:txBody>
          <a:bodyPr/>
          <a:lstStyle/>
          <a:p>
            <a:r>
              <a:rPr lang="cs-CZ" dirty="0"/>
              <a:t>1x na 100 - 50 živě narozených</a:t>
            </a:r>
          </a:p>
          <a:p>
            <a:r>
              <a:rPr lang="cs-CZ" dirty="0" err="1"/>
              <a:t>Dvojčetné</a:t>
            </a:r>
            <a:r>
              <a:rPr lang="cs-CZ" dirty="0"/>
              <a:t> - frekvence 1 N</a:t>
            </a:r>
          </a:p>
          <a:p>
            <a:r>
              <a:rPr lang="cs-CZ" dirty="0"/>
              <a:t>Trojčetné - (1/N)</a:t>
            </a:r>
            <a:r>
              <a:rPr lang="cs-CZ" baseline="30000" dirty="0"/>
              <a:t>2</a:t>
            </a:r>
          </a:p>
          <a:p>
            <a:r>
              <a:rPr lang="cs-CZ" dirty="0" err="1"/>
              <a:t>Čtyřčetné</a:t>
            </a:r>
            <a:r>
              <a:rPr lang="cs-CZ" dirty="0"/>
              <a:t> - (1/N)</a:t>
            </a:r>
            <a:r>
              <a:rPr lang="cs-CZ" baseline="30000" dirty="0"/>
              <a:t>3</a:t>
            </a:r>
          </a:p>
          <a:p>
            <a:endParaRPr lang="cs-CZ" baseline="30000" dirty="0"/>
          </a:p>
          <a:p>
            <a:endParaRPr lang="cs-CZ" baseline="30000" dirty="0"/>
          </a:p>
          <a:p>
            <a:endParaRPr lang="cs-CZ" baseline="30000" dirty="0"/>
          </a:p>
          <a:p>
            <a:endParaRPr lang="cs-CZ" baseline="30000" dirty="0"/>
          </a:p>
          <a:p>
            <a:pPr lvl="4">
              <a:buFont typeface="Wingdings" pitchFamily="2" charset="2"/>
              <a:buNone/>
            </a:pPr>
            <a:r>
              <a:rPr lang="cs-CZ" dirty="0"/>
              <a:t>                </a:t>
            </a:r>
          </a:p>
          <a:p>
            <a:pPr lvl="4">
              <a:buFont typeface="Wingdings" pitchFamily="2" charset="2"/>
              <a:buNone/>
            </a:pPr>
            <a:r>
              <a:rPr lang="cs-CZ" dirty="0"/>
              <a:t>                Bohyně dvojčat, 700 let </a:t>
            </a:r>
            <a:r>
              <a:rPr lang="cs-CZ" dirty="0" err="1"/>
              <a:t>p.K</a:t>
            </a:r>
            <a:r>
              <a:rPr lang="cs-CZ" dirty="0"/>
              <a:t>., mramor,Turecko</a:t>
            </a:r>
          </a:p>
        </p:txBody>
      </p:sp>
      <p:pic>
        <p:nvPicPr>
          <p:cNvPr id="3076" name="Picture 4" descr="dvojcata 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9463" y="2205038"/>
            <a:ext cx="2514600" cy="30956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7950"/>
            <a:ext cx="88265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11772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9538"/>
            <a:ext cx="88265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25398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7950"/>
            <a:ext cx="88265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64973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71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32311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71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75604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71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28114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9091" name="Zástupný symbol pro obsah 7" descr="IMG_999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9700" y="260350"/>
            <a:ext cx="8896350" cy="6005513"/>
          </a:xfrm>
        </p:spPr>
      </p:pic>
      <p:sp>
        <p:nvSpPr>
          <p:cNvPr id="89092" name="Zástupný symbol pro obsah 8"/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/>
            <a:endParaRPr lang="cs-CZ" sz="2800" smtClean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cs-CZ" sz="4000"/>
              <a:t>KOMPLIKACE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4038600" cy="5616575"/>
          </a:xfrm>
        </p:spPr>
        <p:txBody>
          <a:bodyPr/>
          <a:lstStyle/>
          <a:p>
            <a:r>
              <a:rPr lang="cs-CZ"/>
              <a:t>TWIN TO TWIN TRANSFUSION SYNDROME </a:t>
            </a:r>
          </a:p>
          <a:p>
            <a:endParaRPr lang="cs-CZ"/>
          </a:p>
          <a:p>
            <a:r>
              <a:rPr lang="cs-CZ"/>
              <a:t>STUCK TWIN</a:t>
            </a:r>
          </a:p>
          <a:p>
            <a:endParaRPr lang="cs-CZ" b="1"/>
          </a:p>
          <a:p>
            <a:r>
              <a:rPr lang="cs-CZ"/>
              <a:t>VROZENÉ VADY</a:t>
            </a:r>
          </a:p>
          <a:p>
            <a:endParaRPr lang="cs-CZ"/>
          </a:p>
          <a:p>
            <a:r>
              <a:rPr lang="cs-CZ" b="1"/>
              <a:t>ASFYXIE</a:t>
            </a:r>
          </a:p>
          <a:p>
            <a:endParaRPr lang="cs-CZ"/>
          </a:p>
          <a:p>
            <a:r>
              <a:rPr lang="cs-CZ"/>
              <a:t>PORUCHY RŮSTU</a:t>
            </a:r>
          </a:p>
          <a:p>
            <a:endParaRPr lang="cs-CZ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52513"/>
            <a:ext cx="4038600" cy="5073650"/>
          </a:xfrm>
        </p:spPr>
        <p:txBody>
          <a:bodyPr/>
          <a:lstStyle/>
          <a:p>
            <a:endParaRPr lang="cs-CZ"/>
          </a:p>
          <a:p>
            <a:r>
              <a:rPr lang="cs-CZ"/>
              <a:t>RDS</a:t>
            </a:r>
          </a:p>
          <a:p>
            <a:endParaRPr lang="cs-CZ"/>
          </a:p>
          <a:p>
            <a:r>
              <a:rPr lang="cs-CZ"/>
              <a:t>NEKROTIZUJÍCÍ ENTEROKOLITIS</a:t>
            </a:r>
          </a:p>
          <a:p>
            <a:endParaRPr lang="cs-CZ"/>
          </a:p>
          <a:p>
            <a:r>
              <a:rPr lang="cs-CZ"/>
              <a:t>INFEKCE</a:t>
            </a:r>
          </a:p>
          <a:p>
            <a:endParaRPr lang="cs-CZ"/>
          </a:p>
          <a:p>
            <a:r>
              <a:rPr lang="cs-CZ"/>
              <a:t>SYNDROM NÁHLÉHO ÚMRTÍ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2946" name="Picture 2" descr="G:\fotky\staré z práce\P208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1825"/>
          </a:xfrm>
        </p:spPr>
        <p:txBody>
          <a:bodyPr/>
          <a:lstStyle/>
          <a:p>
            <a:r>
              <a:rPr lang="cs-CZ" sz="4000"/>
              <a:t>STUCK TWIN</a:t>
            </a:r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1196975"/>
            <a:ext cx="8424862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Retardace růstu, oligohydramnion, komprese</a:t>
            </a:r>
          </a:p>
          <a:p>
            <a:pPr>
              <a:lnSpc>
                <a:spcPct val="90000"/>
              </a:lnSpc>
            </a:pPr>
            <a:r>
              <a:rPr lang="cs-CZ" sz="2800"/>
              <a:t>Až 35% monochor., 95% v pořádku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r>
              <a:rPr lang="cs-CZ" sz="2800"/>
              <a:t>Plicní hypoplasie</a:t>
            </a:r>
          </a:p>
          <a:p>
            <a:pPr>
              <a:lnSpc>
                <a:spcPct val="90000"/>
              </a:lnSpc>
            </a:pPr>
            <a:r>
              <a:rPr lang="cs-CZ" sz="2800"/>
              <a:t>Deformity obličeje</a:t>
            </a:r>
          </a:p>
          <a:p>
            <a:pPr>
              <a:lnSpc>
                <a:spcPct val="90000"/>
              </a:lnSpc>
            </a:pPr>
            <a:r>
              <a:rPr lang="cs-CZ" sz="2800"/>
              <a:t>Ortopedické deformace </a:t>
            </a:r>
          </a:p>
          <a:p>
            <a:pPr>
              <a:lnSpc>
                <a:spcPct val="90000"/>
              </a:lnSpc>
            </a:pPr>
            <a:r>
              <a:rPr lang="cs-CZ" sz="2800"/>
              <a:t>a další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r>
              <a:rPr lang="cs-CZ" sz="1400"/>
              <a:t>               Voskový model,Gaetano Manfredini, 1870,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400"/>
              <a:t>                       Museum of Medical Art, Roma</a:t>
            </a:r>
            <a:r>
              <a:rPr lang="cs-CZ" sz="2800"/>
              <a:t> </a:t>
            </a:r>
          </a:p>
        </p:txBody>
      </p:sp>
      <p:pic>
        <p:nvPicPr>
          <p:cNvPr id="22540" name="Picture 12" descr="dvojcata VI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2492375"/>
            <a:ext cx="2606675" cy="3771900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sz="4000"/>
              <a:t>VROZENÉ VÝVOJOVÉ VADY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2513"/>
            <a:ext cx="8713787" cy="5472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/>
              <a:t>Více monozygotní dvojčata </a:t>
            </a:r>
          </a:p>
          <a:p>
            <a:pPr>
              <a:lnSpc>
                <a:spcPct val="90000"/>
              </a:lnSpc>
            </a:pPr>
            <a:r>
              <a:rPr lang="cs-CZ" sz="2400"/>
              <a:t>Všechny druhy VVV</a:t>
            </a:r>
          </a:p>
          <a:p>
            <a:pPr>
              <a:lnSpc>
                <a:spcPct val="90000"/>
              </a:lnSpc>
            </a:pPr>
            <a:endParaRPr lang="cs-CZ" sz="2400"/>
          </a:p>
          <a:p>
            <a:pPr>
              <a:lnSpc>
                <a:spcPct val="90000"/>
              </a:lnSpc>
            </a:pPr>
            <a:r>
              <a:rPr lang="cs-CZ" sz="2400"/>
              <a:t>Srostlá dvojčata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1/25 000 až 80 000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70-80% ženské pohlaví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40% thoracophagus	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34% omphalophagus a xiphopagus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18% pygopagus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  6% ischiopagus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  2% craniopagus 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40% mrtvorozených,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35% zemře do 24 hod.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/>
              <a:t> 			                                               </a:t>
            </a:r>
            <a:r>
              <a:rPr lang="cs-CZ" sz="1400"/>
              <a:t>Zrození Atény, Etruské zrcadlo</a:t>
            </a:r>
          </a:p>
        </p:txBody>
      </p:sp>
      <p:pic>
        <p:nvPicPr>
          <p:cNvPr id="26631" name="Picture 7" descr="yeus atena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908050"/>
            <a:ext cx="3556000" cy="4752975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71488" y="285750"/>
            <a:ext cx="8215312" cy="627063"/>
          </a:xfrm>
        </p:spPr>
        <p:txBody>
          <a:bodyPr/>
          <a:lstStyle/>
          <a:p>
            <a:r>
              <a:rPr lang="cs-CZ" sz="4000"/>
              <a:t>ASFYXIE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8435975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První dvojče bývá „lepší“ než druhé?</a:t>
            </a:r>
          </a:p>
          <a:p>
            <a:pPr>
              <a:lnSpc>
                <a:spcPct val="90000"/>
              </a:lnSpc>
            </a:pPr>
            <a:r>
              <a:rPr lang="cs-CZ" sz="2800"/>
              <a:t>NE více úmrtí,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/>
              <a:t>    ale riziko asfyxie ano.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8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Trojčata </a:t>
            </a:r>
            <a:r>
              <a:rPr lang="cs-CZ" sz="2800"/>
              <a:t>- rizika významná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/>
              <a:t>              - nezralost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/>
              <a:t>  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endParaRPr lang="cs-CZ" sz="2800"/>
          </a:p>
          <a:p>
            <a:pPr lvl="4">
              <a:lnSpc>
                <a:spcPct val="90000"/>
              </a:lnSpc>
              <a:buFont typeface="Wingdings" pitchFamily="2" charset="2"/>
              <a:buNone/>
            </a:pPr>
            <a:r>
              <a:rPr lang="cs-CZ" sz="1800"/>
              <a:t>	                  </a:t>
            </a:r>
          </a:p>
          <a:p>
            <a:pPr lvl="4">
              <a:lnSpc>
                <a:spcPct val="90000"/>
              </a:lnSpc>
              <a:buFont typeface="Wingdings" pitchFamily="2" charset="2"/>
              <a:buNone/>
            </a:pPr>
            <a:r>
              <a:rPr lang="cs-CZ" sz="1800"/>
              <a:t>   </a:t>
            </a:r>
          </a:p>
          <a:p>
            <a:pPr lvl="4">
              <a:lnSpc>
                <a:spcPct val="90000"/>
              </a:lnSpc>
              <a:buFont typeface="Wingdings" pitchFamily="2" charset="2"/>
              <a:buNone/>
            </a:pPr>
            <a:r>
              <a:rPr lang="cs-CZ" sz="1800"/>
              <a:t>   Amulet sibiřského kmene chránící při vícečetném těhotenství, dřevořezba</a:t>
            </a:r>
          </a:p>
        </p:txBody>
      </p:sp>
      <p:pic>
        <p:nvPicPr>
          <p:cNvPr id="30727" name="Picture 7" descr="dvojcata IV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19750" y="1700213"/>
            <a:ext cx="3001963" cy="3838575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 descr="G:\fotky\staré z práce\res 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16632"/>
            <a:ext cx="4896544" cy="652872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/>
              <a:t>PORUCHY RŮSTU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975"/>
            <a:ext cx="8713788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Novorozenci menší než u jednočetného těhotenství</a:t>
            </a:r>
          </a:p>
          <a:p>
            <a:pPr>
              <a:lnSpc>
                <a:spcPct val="90000"/>
              </a:lnSpc>
            </a:pPr>
            <a:r>
              <a:rPr lang="cs-CZ" sz="2800"/>
              <a:t>Souvisí s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Výživou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Prenatální péčí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TTTS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Placentární funkcí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Komplikacemi u matky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r>
              <a:rPr lang="cs-CZ" sz="2800"/>
              <a:t>Po porodu riziko hypoglykémie         	</a:t>
            </a:r>
            <a:r>
              <a:rPr lang="cs-CZ" sz="1600"/>
              <a:t>Narození</a:t>
            </a:r>
            <a:r>
              <a:rPr lang="cs-CZ" sz="2800"/>
              <a:t> </a:t>
            </a:r>
            <a:r>
              <a:rPr lang="cs-CZ" sz="1600"/>
              <a:t>šestrečat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/>
              <a:t>    a další komplikace souvisící		</a:t>
            </a:r>
            <a:r>
              <a:rPr lang="cs-CZ" sz="1600"/>
              <a:t>13.století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/>
              <a:t>    s IUGR 						</a:t>
            </a:r>
            <a:r>
              <a:rPr lang="cs-CZ" sz="1600"/>
              <a:t>Hebrejský rukopis</a:t>
            </a:r>
            <a:endParaRPr lang="cs-CZ" sz="28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32775" name="Picture 7" descr="ctyrcata IV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916113"/>
            <a:ext cx="4470400" cy="2524125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4038600" cy="5792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4000"/>
              <a:t>RDS</a:t>
            </a:r>
          </a:p>
          <a:p>
            <a:pPr>
              <a:lnSpc>
                <a:spcPct val="90000"/>
              </a:lnSpc>
            </a:pPr>
            <a:endParaRPr lang="cs-CZ" sz="4000"/>
          </a:p>
          <a:p>
            <a:pPr>
              <a:lnSpc>
                <a:spcPct val="90000"/>
              </a:lnSpc>
            </a:pPr>
            <a:r>
              <a:rPr lang="cs-CZ"/>
              <a:t>Zvýšená incidence při nezralosti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r>
              <a:rPr lang="cs-CZ" sz="4000"/>
              <a:t>INFEKCE GBS</a:t>
            </a:r>
          </a:p>
          <a:p>
            <a:pPr>
              <a:lnSpc>
                <a:spcPct val="90000"/>
              </a:lnSpc>
            </a:pPr>
            <a:endParaRPr lang="cs-CZ" sz="4000"/>
          </a:p>
          <a:p>
            <a:pPr>
              <a:lnSpc>
                <a:spcPct val="90000"/>
              </a:lnSpc>
            </a:pPr>
            <a:r>
              <a:rPr lang="cs-CZ"/>
              <a:t>LBW – 5x vyšší riziko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33375"/>
            <a:ext cx="4038600" cy="5792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4000"/>
              <a:t>NEC</a:t>
            </a:r>
          </a:p>
          <a:p>
            <a:pPr>
              <a:lnSpc>
                <a:spcPct val="90000"/>
              </a:lnSpc>
            </a:pPr>
            <a:endParaRPr lang="cs-CZ" sz="4000"/>
          </a:p>
          <a:p>
            <a:pPr>
              <a:lnSpc>
                <a:spcPct val="90000"/>
              </a:lnSpc>
            </a:pPr>
            <a:r>
              <a:rPr lang="cs-CZ"/>
              <a:t>Závislost spíš na hypoxii.</a:t>
            </a:r>
          </a:p>
          <a:p>
            <a:pPr>
              <a:lnSpc>
                <a:spcPct val="90000"/>
              </a:lnSpc>
            </a:pPr>
            <a:r>
              <a:rPr lang="cs-CZ"/>
              <a:t>Dvojče A x dvojče B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/>
          </a:p>
          <a:p>
            <a:pPr>
              <a:lnSpc>
                <a:spcPct val="90000"/>
              </a:lnSpc>
            </a:pPr>
            <a:r>
              <a:rPr lang="cs-CZ" sz="4000"/>
              <a:t>SIDS</a:t>
            </a:r>
          </a:p>
          <a:p>
            <a:pPr>
              <a:lnSpc>
                <a:spcPct val="90000"/>
              </a:lnSpc>
            </a:pPr>
            <a:endParaRPr lang="cs-CZ" sz="4000"/>
          </a:p>
          <a:p>
            <a:pPr>
              <a:lnSpc>
                <a:spcPct val="90000"/>
              </a:lnSpc>
            </a:pPr>
            <a:r>
              <a:rPr lang="cs-CZ"/>
              <a:t>Zvýšené riziko hlavně u LBW a u menšího dvojčete. 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323850" y="3213100"/>
            <a:ext cx="8424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4500563" y="260350"/>
            <a:ext cx="0" cy="604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dětí po AR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DMO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Riziko DMO po AR je dvakrát vyšší – souvisí s vícečetnou graviditou a </a:t>
            </a:r>
            <a:r>
              <a:rPr lang="cs-CZ" dirty="0" err="1" smtClean="0">
                <a:solidFill>
                  <a:srgbClr val="FFFF00"/>
                </a:solidFill>
              </a:rPr>
              <a:t>preamaturitou</a:t>
            </a:r>
            <a:r>
              <a:rPr lang="cs-CZ" dirty="0" smtClean="0">
                <a:solidFill>
                  <a:srgbClr val="FFFF00"/>
                </a:solidFill>
              </a:rPr>
              <a:t>, LBW, IUGR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sz="1300" dirty="0" err="1" smtClean="0"/>
              <a:t>Strömberg</a:t>
            </a:r>
            <a:r>
              <a:rPr lang="cs-CZ" sz="1300" dirty="0" smtClean="0"/>
              <a:t>, </a:t>
            </a:r>
            <a:r>
              <a:rPr lang="cs-CZ" sz="1300" dirty="0" err="1" smtClean="0"/>
              <a:t>Dahlquist</a:t>
            </a:r>
            <a:r>
              <a:rPr lang="cs-CZ" sz="1300" dirty="0" smtClean="0"/>
              <a:t>, </a:t>
            </a:r>
            <a:r>
              <a:rPr lang="cs-CZ" sz="1300" dirty="0" err="1" smtClean="0"/>
              <a:t>Ericson</a:t>
            </a:r>
            <a:r>
              <a:rPr lang="cs-CZ" sz="1300" dirty="0" smtClean="0"/>
              <a:t>  :  </a:t>
            </a:r>
            <a:r>
              <a:rPr lang="cs-CZ" sz="1300" dirty="0" err="1" smtClean="0"/>
              <a:t>Neurological</a:t>
            </a:r>
            <a:r>
              <a:rPr lang="cs-CZ" sz="1300" dirty="0" smtClean="0"/>
              <a:t> </a:t>
            </a:r>
            <a:r>
              <a:rPr lang="cs-CZ" sz="1300" dirty="0" err="1" smtClean="0"/>
              <a:t>sequale</a:t>
            </a:r>
            <a:r>
              <a:rPr lang="cs-CZ" sz="1300" dirty="0" smtClean="0"/>
              <a:t> in </a:t>
            </a:r>
            <a:r>
              <a:rPr lang="cs-CZ" sz="1300" dirty="0" err="1" smtClean="0"/>
              <a:t>children</a:t>
            </a:r>
            <a:r>
              <a:rPr lang="cs-CZ" sz="1300" dirty="0" smtClean="0"/>
              <a:t> </a:t>
            </a:r>
            <a:r>
              <a:rPr lang="cs-CZ" sz="1300" dirty="0" err="1" smtClean="0"/>
              <a:t>born</a:t>
            </a:r>
            <a:r>
              <a:rPr lang="cs-CZ" sz="1300" dirty="0" smtClean="0"/>
              <a:t> </a:t>
            </a:r>
            <a:r>
              <a:rPr lang="cs-CZ" sz="1300" dirty="0" err="1" smtClean="0"/>
              <a:t>after</a:t>
            </a:r>
            <a:r>
              <a:rPr lang="cs-CZ" sz="1300" dirty="0" smtClean="0"/>
              <a:t> in-vitro </a:t>
            </a:r>
            <a:r>
              <a:rPr lang="cs-CZ" sz="1300" dirty="0" err="1" smtClean="0"/>
              <a:t>fertilization</a:t>
            </a:r>
            <a:r>
              <a:rPr lang="cs-CZ" sz="1300" dirty="0" smtClean="0"/>
              <a:t>. Lancet 2002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xmlns="" val="15689556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18548" y="395622"/>
            <a:ext cx="5486400" cy="5667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" t="5632" r="1493" b="767"/>
          <a:stretch/>
        </p:blipFill>
        <p:spPr>
          <a:xfrm rot="5400000">
            <a:off x="2231740" y="-927484"/>
            <a:ext cx="4680520" cy="8784976"/>
          </a:xfrm>
        </p:spPr>
      </p:pic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1792288" y="6126480"/>
            <a:ext cx="5486400" cy="4571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996817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datum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z="1400">
              <a:cs typeface="Arial" charset="0"/>
            </a:endParaRPr>
          </a:p>
        </p:txBody>
      </p:sp>
      <p:sp>
        <p:nvSpPr>
          <p:cNvPr id="23554" name="Oval 20"/>
          <p:cNvSpPr>
            <a:spLocks noChangeArrowheads="1"/>
          </p:cNvSpPr>
          <p:nvPr/>
        </p:nvSpPr>
        <p:spPr bwMode="auto">
          <a:xfrm>
            <a:off x="2571750" y="2000250"/>
            <a:ext cx="32004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OFTALMOLOGIE</a:t>
            </a:r>
          </a:p>
        </p:txBody>
      </p:sp>
      <p:sp>
        <p:nvSpPr>
          <p:cNvPr id="23555" name="Oval 12"/>
          <p:cNvSpPr>
            <a:spLocks noChangeArrowheads="1"/>
          </p:cNvSpPr>
          <p:nvPr/>
        </p:nvSpPr>
        <p:spPr bwMode="auto">
          <a:xfrm>
            <a:off x="3143250" y="0"/>
            <a:ext cx="2209800" cy="1066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GENETIKA</a:t>
            </a:r>
          </a:p>
        </p:txBody>
      </p:sp>
      <p:sp>
        <p:nvSpPr>
          <p:cNvPr id="23556" name="Oval 1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581400" cy="1357313"/>
          </a:xfrm>
          <a:prstGeom prst="ellipse">
            <a:avLst/>
          </a:prstGeom>
          <a:solidFill>
            <a:schemeClr val="folHlink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/>
            <a:r>
              <a:rPr lang="cs-CZ" sz="2400" b="1" smtClean="0">
                <a:solidFill>
                  <a:schemeClr val="tx1"/>
                </a:solidFill>
              </a:rPr>
              <a:t>PORODNICTVÍ</a:t>
            </a:r>
          </a:p>
        </p:txBody>
      </p:sp>
      <p:sp>
        <p:nvSpPr>
          <p:cNvPr id="23557" name="Oval 16"/>
          <p:cNvSpPr>
            <a:spLocks noChangeArrowheads="1"/>
          </p:cNvSpPr>
          <p:nvPr/>
        </p:nvSpPr>
        <p:spPr bwMode="auto">
          <a:xfrm>
            <a:off x="0" y="1928813"/>
            <a:ext cx="2819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KARDIOLOGIE</a:t>
            </a:r>
          </a:p>
        </p:txBody>
      </p:sp>
      <p:sp>
        <p:nvSpPr>
          <p:cNvPr id="23558" name="Oval 18"/>
          <p:cNvSpPr>
            <a:spLocks noChangeArrowheads="1"/>
          </p:cNvSpPr>
          <p:nvPr/>
        </p:nvSpPr>
        <p:spPr bwMode="auto">
          <a:xfrm>
            <a:off x="0" y="2786063"/>
            <a:ext cx="2133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sz="2400">
              <a:cs typeface="Arial" charset="0"/>
            </a:endParaRPr>
          </a:p>
          <a:p>
            <a:pPr algn="ctr"/>
            <a:r>
              <a:rPr lang="cs-CZ" sz="2400" b="1">
                <a:cs typeface="Arial" charset="0"/>
              </a:rPr>
              <a:t>CHIRURGIE</a:t>
            </a:r>
          </a:p>
          <a:p>
            <a:pPr algn="ctr"/>
            <a:endParaRPr lang="cs-CZ" sz="2400" b="1">
              <a:cs typeface="Arial" charset="0"/>
            </a:endParaRPr>
          </a:p>
        </p:txBody>
      </p:sp>
      <p:sp>
        <p:nvSpPr>
          <p:cNvPr id="23559" name="Oval 21"/>
          <p:cNvSpPr>
            <a:spLocks noChangeArrowheads="1"/>
          </p:cNvSpPr>
          <p:nvPr/>
        </p:nvSpPr>
        <p:spPr bwMode="auto">
          <a:xfrm>
            <a:off x="0" y="4357688"/>
            <a:ext cx="2514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ZÁCHRANNÁ</a:t>
            </a:r>
          </a:p>
          <a:p>
            <a:pPr algn="ctr"/>
            <a:r>
              <a:rPr lang="cs-CZ" sz="2400" b="1">
                <a:cs typeface="Arial" charset="0"/>
              </a:rPr>
              <a:t> SLUŽBA</a:t>
            </a:r>
          </a:p>
        </p:txBody>
      </p:sp>
      <p:sp>
        <p:nvSpPr>
          <p:cNvPr id="23560" name="Oval 23"/>
          <p:cNvSpPr>
            <a:spLocks noChangeArrowheads="1"/>
          </p:cNvSpPr>
          <p:nvPr/>
        </p:nvSpPr>
        <p:spPr bwMode="auto">
          <a:xfrm>
            <a:off x="1214438" y="3571875"/>
            <a:ext cx="23622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RADIOLOGIE</a:t>
            </a:r>
          </a:p>
        </p:txBody>
      </p:sp>
      <p:sp>
        <p:nvSpPr>
          <p:cNvPr id="23561" name="Oval 25"/>
          <p:cNvSpPr>
            <a:spLocks noChangeArrowheads="1"/>
          </p:cNvSpPr>
          <p:nvPr/>
        </p:nvSpPr>
        <p:spPr bwMode="auto">
          <a:xfrm>
            <a:off x="0" y="3500438"/>
            <a:ext cx="12954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ORL</a:t>
            </a:r>
          </a:p>
        </p:txBody>
      </p:sp>
      <p:sp>
        <p:nvSpPr>
          <p:cNvPr id="23562" name="Oval 27"/>
          <p:cNvSpPr>
            <a:spLocks noChangeArrowheads="1"/>
          </p:cNvSpPr>
          <p:nvPr/>
        </p:nvSpPr>
        <p:spPr bwMode="auto">
          <a:xfrm>
            <a:off x="0" y="1295400"/>
            <a:ext cx="2057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PEDIATRIE</a:t>
            </a:r>
          </a:p>
        </p:txBody>
      </p:sp>
      <p:sp>
        <p:nvSpPr>
          <p:cNvPr id="23563" name="Oval 9"/>
          <p:cNvSpPr>
            <a:spLocks noChangeArrowheads="1"/>
          </p:cNvSpPr>
          <p:nvPr/>
        </p:nvSpPr>
        <p:spPr bwMode="auto">
          <a:xfrm>
            <a:off x="1571625" y="1143000"/>
            <a:ext cx="41148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NEONATOLOGIE</a:t>
            </a:r>
          </a:p>
        </p:txBody>
      </p:sp>
      <p:sp>
        <p:nvSpPr>
          <p:cNvPr id="23564" name="Oval 29"/>
          <p:cNvSpPr>
            <a:spLocks noChangeArrowheads="1"/>
          </p:cNvSpPr>
          <p:nvPr/>
        </p:nvSpPr>
        <p:spPr bwMode="auto">
          <a:xfrm>
            <a:off x="2571750" y="2786063"/>
            <a:ext cx="24384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NEUROLOGIE</a:t>
            </a:r>
          </a:p>
        </p:txBody>
      </p:sp>
      <p:sp>
        <p:nvSpPr>
          <p:cNvPr id="23565" name="Oval 31"/>
          <p:cNvSpPr>
            <a:spLocks noChangeArrowheads="1"/>
          </p:cNvSpPr>
          <p:nvPr/>
        </p:nvSpPr>
        <p:spPr bwMode="auto">
          <a:xfrm>
            <a:off x="3429000" y="3643313"/>
            <a:ext cx="1752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ARO</a:t>
            </a:r>
          </a:p>
        </p:txBody>
      </p:sp>
      <p:sp>
        <p:nvSpPr>
          <p:cNvPr id="23566" name="Oval 33"/>
          <p:cNvSpPr>
            <a:spLocks noChangeArrowheads="1"/>
          </p:cNvSpPr>
          <p:nvPr/>
        </p:nvSpPr>
        <p:spPr bwMode="auto">
          <a:xfrm>
            <a:off x="0" y="5229225"/>
            <a:ext cx="2667000" cy="1100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sz="2400" b="1">
              <a:cs typeface="Arial" charset="0"/>
            </a:endParaRPr>
          </a:p>
          <a:p>
            <a:pPr algn="ctr"/>
            <a:r>
              <a:rPr lang="cs-CZ" sz="2400" b="1">
                <a:cs typeface="Arial" charset="0"/>
              </a:rPr>
              <a:t>STOMATOLOGIE</a:t>
            </a:r>
          </a:p>
          <a:p>
            <a:pPr algn="ctr"/>
            <a:endParaRPr lang="cs-CZ" sz="2400" b="1">
              <a:cs typeface="Arial" charset="0"/>
            </a:endParaRPr>
          </a:p>
        </p:txBody>
      </p:sp>
      <p:sp>
        <p:nvSpPr>
          <p:cNvPr id="23567" name="Oval 35"/>
          <p:cNvSpPr>
            <a:spLocks noChangeArrowheads="1"/>
          </p:cNvSpPr>
          <p:nvPr/>
        </p:nvSpPr>
        <p:spPr bwMode="auto">
          <a:xfrm>
            <a:off x="2214563" y="4286250"/>
            <a:ext cx="2362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LABORATOŘE</a:t>
            </a:r>
          </a:p>
        </p:txBody>
      </p:sp>
      <p:sp>
        <p:nvSpPr>
          <p:cNvPr id="23568" name="Oval 43"/>
          <p:cNvSpPr>
            <a:spLocks noChangeArrowheads="1"/>
          </p:cNvSpPr>
          <p:nvPr/>
        </p:nvSpPr>
        <p:spPr bwMode="auto">
          <a:xfrm>
            <a:off x="4500563" y="785813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sz="2400">
              <a:cs typeface="Arial" charset="0"/>
            </a:endParaRPr>
          </a:p>
          <a:p>
            <a:pPr algn="ctr"/>
            <a:r>
              <a:rPr lang="cs-CZ" sz="2400" b="1">
                <a:cs typeface="Arial" charset="0"/>
              </a:rPr>
              <a:t>PRAKTICKÝ</a:t>
            </a:r>
          </a:p>
          <a:p>
            <a:pPr algn="ctr"/>
            <a:r>
              <a:rPr lang="cs-CZ" sz="2400" b="1">
                <a:cs typeface="Arial" charset="0"/>
              </a:rPr>
              <a:t> LÉKAŘ </a:t>
            </a:r>
          </a:p>
          <a:p>
            <a:pPr algn="ctr"/>
            <a:endParaRPr lang="cs-CZ" sz="2400" b="1">
              <a:cs typeface="Arial" charset="0"/>
            </a:endParaRPr>
          </a:p>
        </p:txBody>
      </p:sp>
      <p:sp>
        <p:nvSpPr>
          <p:cNvPr id="23569" name="Oval 4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5643563"/>
            <a:ext cx="3132137" cy="714375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sz="2400" b="1" smtClean="0"/>
              <a:t>LOGOPEDIE</a:t>
            </a:r>
          </a:p>
        </p:txBody>
      </p:sp>
      <p:sp>
        <p:nvSpPr>
          <p:cNvPr id="23570" name="Oval 45"/>
          <p:cNvSpPr>
            <a:spLocks noChangeArrowheads="1"/>
          </p:cNvSpPr>
          <p:nvPr/>
        </p:nvSpPr>
        <p:spPr bwMode="auto">
          <a:xfrm>
            <a:off x="5072063" y="0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FOLLOW UP</a:t>
            </a:r>
          </a:p>
        </p:txBody>
      </p:sp>
      <p:sp>
        <p:nvSpPr>
          <p:cNvPr id="23571" name="Oval 47"/>
          <p:cNvSpPr>
            <a:spLocks noChangeArrowheads="1"/>
          </p:cNvSpPr>
          <p:nvPr/>
        </p:nvSpPr>
        <p:spPr bwMode="auto">
          <a:xfrm>
            <a:off x="4211638" y="3213100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PSYCHOLOGIE</a:t>
            </a:r>
          </a:p>
        </p:txBody>
      </p:sp>
      <p:sp>
        <p:nvSpPr>
          <p:cNvPr id="23572" name="Oval 49"/>
          <p:cNvSpPr>
            <a:spLocks noChangeArrowheads="1"/>
          </p:cNvSpPr>
          <p:nvPr/>
        </p:nvSpPr>
        <p:spPr bwMode="auto">
          <a:xfrm>
            <a:off x="5000625" y="2428875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SPECIÁLNÍ </a:t>
            </a:r>
          </a:p>
          <a:p>
            <a:pPr algn="ctr"/>
            <a:r>
              <a:rPr lang="cs-CZ" sz="2400" b="1">
                <a:cs typeface="Arial" charset="0"/>
              </a:rPr>
              <a:t>PEDAGOGIKA</a:t>
            </a:r>
          </a:p>
        </p:txBody>
      </p:sp>
      <p:sp>
        <p:nvSpPr>
          <p:cNvPr id="23573" name="Oval 52"/>
          <p:cNvSpPr>
            <a:spLocks noChangeArrowheads="1"/>
          </p:cNvSpPr>
          <p:nvPr/>
        </p:nvSpPr>
        <p:spPr bwMode="auto">
          <a:xfrm>
            <a:off x="2411413" y="5572125"/>
            <a:ext cx="2447925" cy="9144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TECHNOLOGIE</a:t>
            </a:r>
          </a:p>
        </p:txBody>
      </p:sp>
      <p:sp>
        <p:nvSpPr>
          <p:cNvPr id="23574" name="Oval 41"/>
          <p:cNvSpPr>
            <a:spLocks noChangeArrowheads="1"/>
          </p:cNvSpPr>
          <p:nvPr/>
        </p:nvSpPr>
        <p:spPr bwMode="auto">
          <a:xfrm>
            <a:off x="4572000" y="4071938"/>
            <a:ext cx="2879725" cy="85725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 dirty="0">
                <a:cs typeface="Arial" charset="0"/>
              </a:rPr>
              <a:t>EXPRESIVNÍ </a:t>
            </a:r>
          </a:p>
          <a:p>
            <a:pPr algn="ctr"/>
            <a:r>
              <a:rPr lang="cs-CZ" sz="2400" b="1" dirty="0">
                <a:cs typeface="Arial" charset="0"/>
              </a:rPr>
              <a:t>TERAPIE</a:t>
            </a:r>
          </a:p>
        </p:txBody>
      </p:sp>
      <p:sp>
        <p:nvSpPr>
          <p:cNvPr id="23575" name="Oval 47"/>
          <p:cNvSpPr>
            <a:spLocks noChangeArrowheads="1"/>
          </p:cNvSpPr>
          <p:nvPr/>
        </p:nvSpPr>
        <p:spPr bwMode="auto">
          <a:xfrm>
            <a:off x="4643438" y="4868863"/>
            <a:ext cx="34290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 dirty="0">
                <a:cs typeface="Arial" charset="0"/>
              </a:rPr>
              <a:t>SOCIÁLNÍ PEDIATRIE</a:t>
            </a:r>
          </a:p>
        </p:txBody>
      </p:sp>
      <p:sp>
        <p:nvSpPr>
          <p:cNvPr id="23576" name="Oval 40"/>
          <p:cNvSpPr>
            <a:spLocks noChangeArrowheads="1"/>
          </p:cNvSpPr>
          <p:nvPr/>
        </p:nvSpPr>
        <p:spPr bwMode="auto">
          <a:xfrm>
            <a:off x="7239000" y="714375"/>
            <a:ext cx="19050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RANÁ PÉČE</a:t>
            </a:r>
          </a:p>
        </p:txBody>
      </p:sp>
      <p:sp>
        <p:nvSpPr>
          <p:cNvPr id="23577" name="Oval 40"/>
          <p:cNvSpPr>
            <a:spLocks noChangeArrowheads="1"/>
          </p:cNvSpPr>
          <p:nvPr/>
        </p:nvSpPr>
        <p:spPr bwMode="auto">
          <a:xfrm>
            <a:off x="7239000" y="2143125"/>
            <a:ext cx="19050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SOCIÁLNÍ</a:t>
            </a:r>
          </a:p>
          <a:p>
            <a:pPr algn="ctr"/>
            <a:r>
              <a:rPr lang="cs-CZ" sz="2400" b="1">
                <a:cs typeface="Arial" charset="0"/>
              </a:rPr>
              <a:t>PRÁCE</a:t>
            </a:r>
          </a:p>
        </p:txBody>
      </p:sp>
      <p:sp>
        <p:nvSpPr>
          <p:cNvPr id="23578" name="Oval 40"/>
          <p:cNvSpPr>
            <a:spLocks noChangeArrowheads="1"/>
          </p:cNvSpPr>
          <p:nvPr/>
        </p:nvSpPr>
        <p:spPr bwMode="auto">
          <a:xfrm>
            <a:off x="6858000" y="5500688"/>
            <a:ext cx="22860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PASTORAČNÍ </a:t>
            </a:r>
          </a:p>
          <a:p>
            <a:pPr algn="ctr"/>
            <a:r>
              <a:rPr lang="cs-CZ" sz="2400" b="1">
                <a:cs typeface="Arial" charset="0"/>
              </a:rPr>
              <a:t>PÉČE</a:t>
            </a:r>
          </a:p>
        </p:txBody>
      </p:sp>
      <p:sp>
        <p:nvSpPr>
          <p:cNvPr id="23579" name="Oval 41"/>
          <p:cNvSpPr>
            <a:spLocks noChangeArrowheads="1"/>
          </p:cNvSpPr>
          <p:nvPr/>
        </p:nvSpPr>
        <p:spPr bwMode="auto">
          <a:xfrm>
            <a:off x="4716463" y="1557338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FYZIOTERAPIE</a:t>
            </a:r>
          </a:p>
          <a:p>
            <a:pPr algn="ctr"/>
            <a:r>
              <a:rPr lang="cs-CZ" sz="2400" b="1">
                <a:cs typeface="Arial" charset="0"/>
              </a:rPr>
              <a:t>REHABILITACE</a:t>
            </a:r>
          </a:p>
        </p:txBody>
      </p:sp>
      <p:sp>
        <p:nvSpPr>
          <p:cNvPr id="23580" name="Oval 47"/>
          <p:cNvSpPr>
            <a:spLocks noChangeArrowheads="1"/>
          </p:cNvSpPr>
          <p:nvPr/>
        </p:nvSpPr>
        <p:spPr bwMode="auto">
          <a:xfrm>
            <a:off x="6019800" y="3141663"/>
            <a:ext cx="31242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DEVELOPMENTAL </a:t>
            </a:r>
          </a:p>
          <a:p>
            <a:pPr algn="ctr"/>
            <a:r>
              <a:rPr lang="cs-CZ" sz="2400" b="1">
                <a:cs typeface="Arial" charset="0"/>
              </a:rPr>
              <a:t>CARE</a:t>
            </a:r>
          </a:p>
        </p:txBody>
      </p:sp>
      <p:sp>
        <p:nvSpPr>
          <p:cNvPr id="23581" name="Oval 46"/>
          <p:cNvSpPr>
            <a:spLocks noChangeArrowheads="1"/>
          </p:cNvSpPr>
          <p:nvPr/>
        </p:nvSpPr>
        <p:spPr bwMode="auto">
          <a:xfrm>
            <a:off x="6500813" y="4221163"/>
            <a:ext cx="2643187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cs typeface="Arial" charset="0"/>
              </a:rPr>
              <a:t>PODPORA RODIN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3" descr="G:\fotky\staré z práce\troj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1680" cy="698376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cs-CZ" sz="4000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8964612" cy="5649913"/>
          </a:xfrm>
        </p:spPr>
        <p:txBody>
          <a:bodyPr/>
          <a:lstStyle/>
          <a:p>
            <a:r>
              <a:rPr lang="cs-CZ" dirty="0"/>
              <a:t>Jednovaječná dvojčata - unikátní výzkumná skupina. </a:t>
            </a:r>
          </a:p>
          <a:p>
            <a:endParaRPr lang="cs-CZ" dirty="0"/>
          </a:p>
          <a:p>
            <a:r>
              <a:rPr lang="cs-CZ" dirty="0"/>
              <a:t>Osobnost (</a:t>
            </a:r>
            <a:r>
              <a:rPr lang="cs-CZ" dirty="0" err="1"/>
              <a:t>extraverze</a:t>
            </a:r>
            <a:r>
              <a:rPr lang="cs-CZ" dirty="0"/>
              <a:t>, přátelskost, svědomitost, </a:t>
            </a:r>
            <a:r>
              <a:rPr lang="cs-CZ" dirty="0" err="1"/>
              <a:t>neuroticismus</a:t>
            </a:r>
            <a:r>
              <a:rPr lang="cs-CZ" dirty="0"/>
              <a:t>, otevřenost) 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   – </a:t>
            </a:r>
            <a:r>
              <a:rPr lang="cs-CZ" dirty="0" err="1"/>
              <a:t>fenotypická</a:t>
            </a:r>
            <a:r>
              <a:rPr lang="cs-CZ" dirty="0"/>
              <a:t> variabilita…..geny x prostředí </a:t>
            </a:r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r>
              <a:rPr lang="cs-CZ" dirty="0"/>
              <a:t>    - 42 % dědičnost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	-  7 % sdílené vlivy prostředí (rodina…)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   -  51 % nesdílené vlivy (škola,přátele, úrazy…) 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      a chyby měření 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					</a:t>
            </a:r>
            <a:r>
              <a:rPr lang="cs-CZ" sz="1800" dirty="0"/>
              <a:t>(</a:t>
            </a:r>
            <a:r>
              <a:rPr lang="cs-CZ" sz="1800" dirty="0" err="1"/>
              <a:t>Bouchard</a:t>
            </a:r>
            <a:r>
              <a:rPr lang="cs-CZ" sz="1800" dirty="0"/>
              <a:t> 1994, 1998)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476250"/>
            <a:ext cx="4038600" cy="56499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Amalka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812484" cy="58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/>
          </p:nvPr>
        </p:nvSpPr>
        <p:spPr>
          <a:xfrm>
            <a:off x="457200" y="1628799"/>
            <a:ext cx="8229600" cy="4502125"/>
          </a:xfrm>
        </p:spPr>
        <p:txBody>
          <a:bodyPr/>
          <a:lstStyle/>
          <a:p>
            <a:r>
              <a:rPr lang="cs-CZ" dirty="0" smtClean="0"/>
              <a:t>SEPARACE                   VAZBA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747712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VLIV VAZBY NA NEURONÁLNÍ VRSTVU HIPPOKAMPU</a:t>
            </a:r>
          </a:p>
        </p:txBody>
      </p:sp>
      <p:pic>
        <p:nvPicPr>
          <p:cNvPr id="29700" name="Picture 4" descr="hippocampus celek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440969" cy="419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580" name="Picture 4" descr="NICAP bílá hmota"/>
          <p:cNvPicPr>
            <a:picLocks noChangeAspect="1" noChangeArrowheads="1"/>
          </p:cNvPicPr>
          <p:nvPr/>
        </p:nvPicPr>
        <p:blipFill>
          <a:blip r:embed="rId2" cstate="print">
            <a:lum bright="-30000" contrast="12000"/>
          </a:blip>
          <a:srcRect/>
          <a:stretch>
            <a:fillRect/>
          </a:stretch>
        </p:blipFill>
        <p:spPr bwMode="auto">
          <a:xfrm>
            <a:off x="107950" y="260350"/>
            <a:ext cx="8820150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8436" name="Picture 4" descr="NICAP I pozdní výsledky malba"/>
          <p:cNvPicPr>
            <a:picLocks noChangeAspect="1" noChangeArrowheads="1"/>
          </p:cNvPicPr>
          <p:nvPr/>
        </p:nvPicPr>
        <p:blipFill>
          <a:blip r:embed="rId2" cstate="print">
            <a:lum bright="-18000" contrast="-6000"/>
          </a:blip>
          <a:srcRect l="5225" t="6807" r="4019" b="1251"/>
          <a:stretch>
            <a:fillRect/>
          </a:stretch>
        </p:blipFill>
        <p:spPr bwMode="auto">
          <a:xfrm>
            <a:off x="468313" y="620713"/>
            <a:ext cx="81359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BONDING A MONITOR</a:t>
            </a:r>
            <a:endParaRPr lang="cs-CZ" dirty="0"/>
          </a:p>
        </p:txBody>
      </p:sp>
      <p:pic>
        <p:nvPicPr>
          <p:cNvPr id="6" name="Zástupný symbol pro obsah 5" descr="bonding a moni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12776"/>
            <a:ext cx="6948005" cy="521271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116651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BONDING PO CÍSAŘSKÉM ŘEZU</a:t>
            </a:r>
            <a:endParaRPr lang="cs-CZ" dirty="0"/>
          </a:p>
        </p:txBody>
      </p:sp>
      <p:pic>
        <p:nvPicPr>
          <p:cNvPr id="6" name="Zástupný symbol pro obsah 5" descr="bonding po S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4792" y="1803051"/>
            <a:ext cx="5614416" cy="4212336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BOLEST A KOJENÍ </a:t>
            </a:r>
            <a:endParaRPr lang="cs-CZ" dirty="0"/>
          </a:p>
        </p:txBody>
      </p:sp>
      <p:pic>
        <p:nvPicPr>
          <p:cNvPr id="6" name="Zástupný symbol pro obsah 5" descr="kojení a odbě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698" y="1646238"/>
            <a:ext cx="6030604" cy="452596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TLUMENÍ BOLESTI</a:t>
            </a:r>
            <a:endParaRPr lang="cs-CZ" dirty="0"/>
          </a:p>
        </p:txBody>
      </p:sp>
      <p:pic>
        <p:nvPicPr>
          <p:cNvPr id="4" name="Zástupný symbol pro obsah 3" descr="odběr a sacharo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1224" y="1860963"/>
            <a:ext cx="6321552" cy="409651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5299" name="Obrázek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122238"/>
            <a:ext cx="8874125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5039544" y="3717032"/>
          <a:ext cx="4104456" cy="3021006"/>
        </p:xfrm>
        <a:graphic>
          <a:graphicData uri="http://schemas.openxmlformats.org/presentationml/2006/ole">
            <p:oleObj spid="_x0000_s84994" name="Acrobat Document" r:id="rId3" imgW="4943475" imgH="3638169" progId="AcroExch.Document.11">
              <p:embed/>
            </p:oleObj>
          </a:graphicData>
        </a:graphic>
      </p:graphicFrame>
      <p:pic>
        <p:nvPicPr>
          <p:cNvPr id="100355" name="Picture 3" descr="F:\Developmental Care\Babybloom\20150913_095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88640"/>
            <a:ext cx="6400711" cy="3600400"/>
          </a:xfrm>
          <a:prstGeom prst="rect">
            <a:avLst/>
          </a:prstGeom>
          <a:noFill/>
        </p:spPr>
      </p:pic>
      <p:pic>
        <p:nvPicPr>
          <p:cNvPr id="8" name="Zástupný symbol pro obsah 7" descr="20150521_105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5120568" cy="28803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ovorozenecká televize_1_foto kredit_AXIS Cmmunica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736" y="1519872"/>
            <a:ext cx="3096344" cy="2061004"/>
          </a:xfrm>
        </p:spPr>
      </p:pic>
      <p:pic>
        <p:nvPicPr>
          <p:cNvPr id="5" name="Obrázek 4" descr="Kamera Axis na inkubatoru_1_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1"/>
            <a:ext cx="4032448" cy="6061273"/>
          </a:xfrm>
          <a:prstGeom prst="rect">
            <a:avLst/>
          </a:prstGeom>
        </p:spPr>
      </p:pic>
      <p:pic>
        <p:nvPicPr>
          <p:cNvPr id="6" name="Obrázek 5" descr="Novorozenecká televize_1_foto kredit_AXIS Cmmunic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1501" y="2852936"/>
            <a:ext cx="5251107" cy="349526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9" name="Zástupný symbol pro obsah 7" descr="Nedoklubko miminka do dlaně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60350"/>
            <a:ext cx="3024187" cy="6348413"/>
          </a:xfrm>
        </p:spPr>
      </p:pic>
      <p:pic>
        <p:nvPicPr>
          <p:cNvPr id="6148" name="Zástupný symbol pro obsah 5" descr="setkání nedoklubko olomouc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95738" y="2708275"/>
            <a:ext cx="4902200" cy="3670300"/>
          </a:xfrm>
        </p:spPr>
      </p:pic>
      <p:graphicFrame>
        <p:nvGraphicFramePr>
          <p:cNvPr id="6146" name="Zástupný symbol pro obsah 4"/>
          <p:cNvGraphicFramePr>
            <a:graphicFrameLocks noChangeAspect="1"/>
          </p:cNvGraphicFramePr>
          <p:nvPr/>
        </p:nvGraphicFramePr>
        <p:xfrm>
          <a:off x="3995738" y="0"/>
          <a:ext cx="4822825" cy="3213100"/>
        </p:xfrm>
        <a:graphic>
          <a:graphicData uri="http://schemas.openxmlformats.org/presentationml/2006/ole">
            <p:oleObj spid="_x0000_s83970" name="Acrobat Document" r:id="rId5" imgW="11343240" imgH="7558200" progId="AcroExch.Document.11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POP I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2268"/>
            <a:ext cx="8447856" cy="650713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amery Axis na inkubatorech__foto kredit Axis Communica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546302" cy="568863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 descr="20150521_13515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987823" y="188640"/>
            <a:ext cx="6016667" cy="3384376"/>
          </a:xfrm>
        </p:spPr>
      </p:pic>
      <p:pic>
        <p:nvPicPr>
          <p:cNvPr id="10" name="Zástupný symbol pro obsah 9" descr="20150521_1327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79512" y="2726922"/>
            <a:ext cx="6840760" cy="384792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975350"/>
            <a:ext cx="8610600" cy="882650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symbol pro obsah 11" descr="20150924_17212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39521" y="2924944"/>
            <a:ext cx="6658377" cy="3744416"/>
          </a:xfrm>
        </p:spPr>
      </p:pic>
      <p:pic>
        <p:nvPicPr>
          <p:cNvPr id="20" name="Zástupný symbol pro obsah 19" descr="20150924_1541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6480042" cy="3645024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Děkuji za pozornost</a:t>
            </a:r>
            <a:endParaRPr lang="cs-CZ" dirty="0"/>
          </a:p>
        </p:txBody>
      </p:sp>
      <p:pic>
        <p:nvPicPr>
          <p:cNvPr id="4" name="Zástupný symbol pro obsah 3" descr="NICU of fu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6408712" cy="550861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780088"/>
            <a:ext cx="793115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400"/>
              <a:t>Xochiquetzal, bohyně dvojčat. První, která porodila dvojčata a tím stvořila lidstvo, Mexiko. </a:t>
            </a:r>
          </a:p>
        </p:txBody>
      </p:sp>
      <p:pic>
        <p:nvPicPr>
          <p:cNvPr id="41988" name="Picture 4" descr="dvojcata III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8207375" cy="5535613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Richard N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8870329" cy="591355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457200"/>
          </a:xfrm>
        </p:spPr>
        <p:txBody>
          <a:bodyPr>
            <a:normAutofit fontScale="90000"/>
          </a:bodyPr>
          <a:lstStyle/>
          <a:p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PERINATOLOG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IC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KÁ CENTRA</a:t>
            </a:r>
          </a:p>
        </p:txBody>
      </p:sp>
      <p:pic>
        <p:nvPicPr>
          <p:cNvPr id="182276" name="Picture 4" descr="republika map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838200"/>
            <a:ext cx="8458200" cy="5792788"/>
          </a:xfrm>
          <a:noFill/>
          <a:ln w="28575">
            <a:solidFill>
              <a:srgbClr val="0000CC"/>
            </a:solidFill>
          </a:ln>
        </p:spPr>
      </p:pic>
      <p:sp>
        <p:nvSpPr>
          <p:cNvPr id="18227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sz="2800"/>
          </a:p>
        </p:txBody>
      </p:sp>
      <p:sp>
        <p:nvSpPr>
          <p:cNvPr id="182277" name="Oval 5"/>
          <p:cNvSpPr>
            <a:spLocks noChangeArrowheads="1"/>
          </p:cNvSpPr>
          <p:nvPr/>
        </p:nvSpPr>
        <p:spPr bwMode="auto">
          <a:xfrm>
            <a:off x="990600" y="1905000"/>
            <a:ext cx="1752600" cy="27432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78" name="Oval 6"/>
          <p:cNvSpPr>
            <a:spLocks noChangeArrowheads="1"/>
          </p:cNvSpPr>
          <p:nvPr/>
        </p:nvSpPr>
        <p:spPr bwMode="auto">
          <a:xfrm>
            <a:off x="2667000" y="2286000"/>
            <a:ext cx="1676400" cy="19050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79" name="Oval 7"/>
          <p:cNvSpPr>
            <a:spLocks noChangeArrowheads="1"/>
          </p:cNvSpPr>
          <p:nvPr/>
        </p:nvSpPr>
        <p:spPr bwMode="auto">
          <a:xfrm>
            <a:off x="2286000" y="3733800"/>
            <a:ext cx="1676400" cy="18288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0" name="Oval 8"/>
          <p:cNvSpPr>
            <a:spLocks noChangeArrowheads="1"/>
          </p:cNvSpPr>
          <p:nvPr/>
        </p:nvSpPr>
        <p:spPr bwMode="auto">
          <a:xfrm>
            <a:off x="2362200" y="1295400"/>
            <a:ext cx="762000" cy="13716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1" name="Oval 9"/>
          <p:cNvSpPr>
            <a:spLocks noChangeArrowheads="1"/>
          </p:cNvSpPr>
          <p:nvPr/>
        </p:nvSpPr>
        <p:spPr bwMode="auto">
          <a:xfrm>
            <a:off x="3733800" y="1447800"/>
            <a:ext cx="2057400" cy="18288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2" name="Oval 10"/>
          <p:cNvSpPr>
            <a:spLocks noChangeArrowheads="1"/>
          </p:cNvSpPr>
          <p:nvPr/>
        </p:nvSpPr>
        <p:spPr bwMode="auto">
          <a:xfrm>
            <a:off x="3962400" y="3276600"/>
            <a:ext cx="1981200" cy="19050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3" name="Oval 11"/>
          <p:cNvSpPr>
            <a:spLocks noChangeArrowheads="1"/>
          </p:cNvSpPr>
          <p:nvPr/>
        </p:nvSpPr>
        <p:spPr bwMode="auto">
          <a:xfrm>
            <a:off x="6858000" y="3048000"/>
            <a:ext cx="1066800" cy="12192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4" name="Oval 12"/>
          <p:cNvSpPr>
            <a:spLocks noChangeArrowheads="1"/>
          </p:cNvSpPr>
          <p:nvPr/>
        </p:nvSpPr>
        <p:spPr bwMode="auto">
          <a:xfrm>
            <a:off x="3048000" y="1066800"/>
            <a:ext cx="914400" cy="15240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5" name="Oval 13"/>
          <p:cNvSpPr>
            <a:spLocks noChangeArrowheads="1"/>
          </p:cNvSpPr>
          <p:nvPr/>
        </p:nvSpPr>
        <p:spPr bwMode="auto">
          <a:xfrm>
            <a:off x="5791200" y="3886200"/>
            <a:ext cx="1219200" cy="13716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6" name="Oval 14"/>
          <p:cNvSpPr>
            <a:spLocks noChangeArrowheads="1"/>
          </p:cNvSpPr>
          <p:nvPr/>
        </p:nvSpPr>
        <p:spPr bwMode="auto">
          <a:xfrm>
            <a:off x="5562600" y="2362200"/>
            <a:ext cx="1371600" cy="1676400"/>
          </a:xfrm>
          <a:prstGeom prst="ellipse">
            <a:avLst/>
          </a:prstGeom>
          <a:noFill/>
          <a:ln w="57150">
            <a:solidFill>
              <a:srgbClr val="F20E3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7" name="Text Box 15"/>
          <p:cNvSpPr txBox="1">
            <a:spLocks noChangeArrowheads="1"/>
          </p:cNvSpPr>
          <p:nvPr/>
        </p:nvSpPr>
        <p:spPr bwMode="auto">
          <a:xfrm>
            <a:off x="2895600" y="3048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82288" name="Text Box 16"/>
          <p:cNvSpPr txBox="1">
            <a:spLocks noChangeArrowheads="1"/>
          </p:cNvSpPr>
          <p:nvPr/>
        </p:nvSpPr>
        <p:spPr bwMode="auto">
          <a:xfrm>
            <a:off x="2895600" y="2895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20E39"/>
                </a:solidFill>
              </a:rPr>
              <a:t>3x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988" y="1588"/>
            <a:ext cx="7772400" cy="1047750"/>
          </a:xfrm>
        </p:spPr>
        <p:txBody>
          <a:bodyPr/>
          <a:lstStyle/>
          <a:p>
            <a:pPr>
              <a:defRPr/>
            </a:pPr>
            <a:r>
              <a:rPr lang="cs-CZ" sz="2000" dirty="0" smtClean="0"/>
              <a:t>EUROPERISTAT – </a:t>
            </a:r>
            <a:r>
              <a:rPr lang="cs-CZ" sz="2000" dirty="0" err="1" smtClean="0"/>
              <a:t>European</a:t>
            </a:r>
            <a:r>
              <a:rPr lang="cs-CZ" sz="2000" dirty="0" smtClean="0"/>
              <a:t> </a:t>
            </a:r>
            <a:r>
              <a:rPr lang="cs-CZ" sz="2000" dirty="0" err="1" smtClean="0"/>
              <a:t>Perinatal</a:t>
            </a:r>
            <a:r>
              <a:rPr lang="cs-CZ" sz="2000" dirty="0" smtClean="0"/>
              <a:t> </a:t>
            </a:r>
            <a:r>
              <a:rPr lang="cs-CZ" sz="2000" dirty="0" err="1" smtClean="0"/>
              <a:t>Health</a:t>
            </a:r>
            <a:r>
              <a:rPr lang="cs-CZ" sz="2000" dirty="0" smtClean="0"/>
              <a:t> Report 2010</a:t>
            </a:r>
            <a:endParaRPr lang="en-GB" sz="2000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88" y="873125"/>
            <a:ext cx="756126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Oválný popisek 3"/>
          <p:cNvSpPr/>
          <p:nvPr/>
        </p:nvSpPr>
        <p:spPr bwMode="auto">
          <a:xfrm>
            <a:off x="5870575" y="2071688"/>
            <a:ext cx="2344738" cy="862012"/>
          </a:xfrm>
          <a:prstGeom prst="wedgeEllipseCallout">
            <a:avLst>
              <a:gd name="adj1" fmla="val -76180"/>
              <a:gd name="adj2" fmla="val 22338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200" b="1" dirty="0">
                <a:solidFill>
                  <a:srgbClr val="000000"/>
                </a:solidFill>
              </a:rPr>
              <a:t>NPH je v ČR vyšší, než ve většině Evropy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5" name="Oválný popisek 4"/>
          <p:cNvSpPr/>
          <p:nvPr/>
        </p:nvSpPr>
        <p:spPr bwMode="auto">
          <a:xfrm>
            <a:off x="6199188" y="3595688"/>
            <a:ext cx="1935162" cy="636587"/>
          </a:xfrm>
          <a:prstGeom prst="wedgeEllipseCallout">
            <a:avLst>
              <a:gd name="adj1" fmla="val -95076"/>
              <a:gd name="adj2" fmla="val 87888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200" b="1" dirty="0">
                <a:solidFill>
                  <a:srgbClr val="000000"/>
                </a:solidFill>
              </a:rPr>
              <a:t>NPH byla v roce 2014 v ČR 8,0%</a:t>
            </a:r>
            <a:endParaRPr lang="en-GB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421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1507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7000"/>
            <a:ext cx="882332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48989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465138"/>
            <a:ext cx="8350250" cy="1143000"/>
          </a:xfrm>
        </p:spPr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Výskyt středně a vážně postižených dětí s nízkou porodní váhou v letech 2000 – 2012</a:t>
            </a:r>
            <a:endParaRPr lang="cs-CZ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43" name="Zástupný symbol pro graf 3"/>
          <p:cNvGraphicFramePr>
            <a:graphicFrameLocks noGrp="1"/>
          </p:cNvGraphicFramePr>
          <p:nvPr>
            <p:ph type="chart" idx="1"/>
          </p:nvPr>
        </p:nvGraphicFramePr>
        <p:xfrm>
          <a:off x="635000" y="1930400"/>
          <a:ext cx="7874000" cy="4216400"/>
        </p:xfrm>
        <a:graphic>
          <a:graphicData uri="http://schemas.openxmlformats.org/presentationml/2006/ole">
            <p:oleObj spid="_x0000_s90114" r:id="rId4" imgW="7876715" imgH="4212701" progId="Excel.Sheet.8">
              <p:embed/>
            </p:oleObj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887413" y="1628775"/>
            <a:ext cx="3667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</a:t>
            </a:r>
          </a:p>
        </p:txBody>
      </p:sp>
      <p:sp>
        <p:nvSpPr>
          <p:cNvPr id="10245" name="TextovéPole 3"/>
          <p:cNvSpPr txBox="1">
            <a:spLocks noChangeArrowheads="1"/>
          </p:cNvSpPr>
          <p:nvPr/>
        </p:nvSpPr>
        <p:spPr bwMode="auto">
          <a:xfrm>
            <a:off x="2195513" y="1658938"/>
            <a:ext cx="5143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bg1"/>
                </a:solidFill>
              </a:rPr>
              <a:t>(Hodnoceno ve 24 měsících korigovaného věku)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368</TotalTime>
  <Words>569</Words>
  <Application>Microsoft Office PowerPoint</Application>
  <PresentationFormat>Předvádění na obrazovce (4:3)</PresentationFormat>
  <Paragraphs>210</Paragraphs>
  <Slides>48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Tahoma</vt:lpstr>
      <vt:lpstr>Times New Roman</vt:lpstr>
      <vt:lpstr>Wingdings</vt:lpstr>
      <vt:lpstr>Štěrbina</vt:lpstr>
      <vt:lpstr>Acrobat Document</vt:lpstr>
      <vt:lpstr>List aplikace Microsoft Office Excel 97-2003</vt:lpstr>
      <vt:lpstr>VÍCEČETNÉ  TĚHOTENSTVÍ  –  NEONATOLOGIE</vt:lpstr>
      <vt:lpstr>Snímek 2</vt:lpstr>
      <vt:lpstr>PORODNICTVÍ</vt:lpstr>
      <vt:lpstr>Snímek 4</vt:lpstr>
      <vt:lpstr>Snímek 5</vt:lpstr>
      <vt:lpstr>PERINATOLOGICKÁ CENTRA</vt:lpstr>
      <vt:lpstr>EUROPERISTAT – European Perinatal Health Report 2010</vt:lpstr>
      <vt:lpstr>Snímek 8</vt:lpstr>
      <vt:lpstr>Výskyt středně a vážně postižených dětí s nízkou porodní váhou v letech 2000 – 2012</vt:lpstr>
      <vt:lpstr> Vývojová postižení podle porodní váhy</vt:lpstr>
      <vt:lpstr>Středně a lehce nezralí vs. donošení novorozenci (mortalita, péče na PS a morbidita)</vt:lpstr>
      <vt:lpstr>Snímek 12</vt:lpstr>
      <vt:lpstr>EPIDEMIOLOGIE</vt:lpstr>
      <vt:lpstr>Snímek 14</vt:lpstr>
      <vt:lpstr>Snímek 15</vt:lpstr>
      <vt:lpstr>Snímek 16</vt:lpstr>
      <vt:lpstr>Snímek 17</vt:lpstr>
      <vt:lpstr>Snímek 18</vt:lpstr>
      <vt:lpstr>Snímek 19</vt:lpstr>
      <vt:lpstr>KOMPLIKACE</vt:lpstr>
      <vt:lpstr>Snímek 21</vt:lpstr>
      <vt:lpstr>STUCK TWIN</vt:lpstr>
      <vt:lpstr>VROZENÉ VÝVOJOVÉ VADY</vt:lpstr>
      <vt:lpstr>ASFYXIE</vt:lpstr>
      <vt:lpstr>Snímek 25</vt:lpstr>
      <vt:lpstr>PORUCHY RŮSTU</vt:lpstr>
      <vt:lpstr>Snímek 27</vt:lpstr>
      <vt:lpstr>Rizika dětí po AR</vt:lpstr>
      <vt:lpstr>Snímek 29</vt:lpstr>
      <vt:lpstr>Snímek 30</vt:lpstr>
      <vt:lpstr>Snímek 31</vt:lpstr>
      <vt:lpstr>Snímek 32</vt:lpstr>
      <vt:lpstr>VLIV VAZBY NA NEURONÁLNÍ VRSTVU HIPPOKAMPU</vt:lpstr>
      <vt:lpstr>Snímek 34</vt:lpstr>
      <vt:lpstr>Snímek 35</vt:lpstr>
      <vt:lpstr>BONDING A MONITOR</vt:lpstr>
      <vt:lpstr>BONDING PO CÍSAŘSKÉM ŘEZU</vt:lpstr>
      <vt:lpstr>BOLEST A KOJENÍ </vt:lpstr>
      <vt:lpstr>TLUMENÍ BOLESTI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          Děkuji za pozornost</vt:lpstr>
      <vt:lpstr>Snímek 48</vt:lpstr>
    </vt:vector>
  </TitlesOfParts>
  <Company>privat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VÍCEČETNÉ TĚHOTENSTVÍ –  NEONATOLOGIE</dc:title>
  <dc:creator>Lumir Kantor</dc:creator>
  <cp:lastModifiedBy>18714</cp:lastModifiedBy>
  <cp:revision>11</cp:revision>
  <dcterms:created xsi:type="dcterms:W3CDTF">2007-04-09T04:02:20Z</dcterms:created>
  <dcterms:modified xsi:type="dcterms:W3CDTF">2015-11-18T14:18:54Z</dcterms:modified>
</cp:coreProperties>
</file>