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58" r:id="rId5"/>
    <p:sldId id="259" r:id="rId6"/>
    <p:sldId id="272" r:id="rId7"/>
    <p:sldId id="260" r:id="rId8"/>
    <p:sldId id="263" r:id="rId9"/>
    <p:sldId id="264" r:id="rId10"/>
    <p:sldId id="271" r:id="rId11"/>
    <p:sldId id="270" r:id="rId12"/>
    <p:sldId id="266" r:id="rId13"/>
    <p:sldId id="267" r:id="rId14"/>
    <p:sldId id="265" r:id="rId15"/>
    <p:sldId id="269" r:id="rId16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>
    <p:restoredLeft sz="34587" autoAdjust="0"/>
    <p:restoredTop sz="81943" autoAdjust="0"/>
  </p:normalViewPr>
  <p:slideViewPr>
    <p:cSldViewPr>
      <p:cViewPr varScale="1">
        <p:scale>
          <a:sx n="118" d="100"/>
          <a:sy n="11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7DFB3-E202-440A-96AF-5D34632D47C6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7E1D-9551-47A5-92AB-85AABB06A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585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50D4F-B38E-48D3-A9A7-23224A9E870E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A5CE5-EEB1-4C4C-B7D7-F2E0A7E17D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4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63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860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3006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02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246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RK nejsou jen konceptem trhu práce, ale ovlivňují pohled na rodiče jak na profesionály, kteří vychovávají</a:t>
            </a:r>
            <a:r>
              <a:rPr lang="cs-CZ" baseline="0" dirty="0" smtClean="0"/>
              <a:t> novou generaci</a:t>
            </a:r>
          </a:p>
          <a:p>
            <a:r>
              <a:rPr lang="cs-CZ" baseline="0" dirty="0" smtClean="0"/>
              <a:t>To, co rodiny nejvíc potřebují, je čas – který by mohly věnovat budování vztahů. Jak ho ušetřit? Trh práce, solidní služby a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619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23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Společnost</a:t>
            </a:r>
            <a:r>
              <a:rPr lang="cs-CZ" baseline="0" dirty="0" smtClean="0"/>
              <a:t> reflektuje rodinný život jako soukromou aktivitu sloužící výhradně k uspokojování emocionálních potřeb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448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Historicky: význam jednotlivých funkcí se proměňuje</a:t>
            </a:r>
          </a:p>
          <a:p>
            <a:r>
              <a:rPr lang="cs-CZ" dirty="0" smtClean="0"/>
              <a:t>Stejně se proměňuje</a:t>
            </a:r>
            <a:r>
              <a:rPr lang="cs-CZ" baseline="0" dirty="0" smtClean="0"/>
              <a:t> role ženy ve společnosti</a:t>
            </a:r>
          </a:p>
          <a:p>
            <a:r>
              <a:rPr lang="cs-CZ" dirty="0" smtClean="0"/>
              <a:t>Za</a:t>
            </a:r>
            <a:r>
              <a:rPr lang="cs-CZ" baseline="0" dirty="0" smtClean="0"/>
              <a:t> </a:t>
            </a:r>
            <a:r>
              <a:rPr lang="cs-CZ" baseline="0" dirty="0" smtClean="0"/>
              <a:t>jakých podmínek může rodina nejlépe naplňovat svoje </a:t>
            </a:r>
            <a:r>
              <a:rPr lang="cs-CZ" baseline="0" dirty="0" err="1" smtClean="0"/>
              <a:t>fce</a:t>
            </a:r>
            <a:r>
              <a:rPr lang="cs-CZ" baseline="0" dirty="0" smtClean="0"/>
              <a:t>? Na to dává odpověď rodinná politika</a:t>
            </a:r>
          </a:p>
          <a:p>
            <a:r>
              <a:rPr lang="cs-CZ" baseline="0" dirty="0" smtClean="0"/>
              <a:t>Co by Vám, posluchačům, zjednodušilo podmínky pro prosperitu rodiny?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677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Nejrozšířenější model odpovídá nejrozšířenějšímu přání</a:t>
            </a:r>
          </a:p>
          <a:p>
            <a:r>
              <a:rPr lang="cs-CZ" dirty="0" smtClean="0"/>
              <a:t>Děti, narozené mimo manželství dále žijí v rodině založené na manželství</a:t>
            </a:r>
          </a:p>
          <a:p>
            <a:r>
              <a:rPr lang="cs-CZ" dirty="0" smtClean="0"/>
              <a:t>Vícedětné rodiny tvoří jen malé procento populace</a:t>
            </a:r>
          </a:p>
          <a:p>
            <a:r>
              <a:rPr lang="cs-CZ" dirty="0" smtClean="0"/>
              <a:t>Nejsou ale dominantními příjemci sociálních dávek</a:t>
            </a:r>
            <a:r>
              <a:rPr lang="cs-CZ" smtClean="0"/>
              <a:t>, naopak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982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35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42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62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Dvoupříjmový model komplikuje založení rodiny, protože snižuje hladinu příjmu při zvýšení počtu osob v rodině</a:t>
            </a:r>
          </a:p>
          <a:p>
            <a:r>
              <a:rPr lang="cs-CZ" dirty="0" smtClean="0"/>
              <a:t>Investice do dětí znamenají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neinvestici</a:t>
            </a:r>
            <a:r>
              <a:rPr lang="cs-CZ" baseline="0" dirty="0" smtClean="0"/>
              <a:t> do spotřeby</a:t>
            </a:r>
          </a:p>
          <a:p>
            <a:r>
              <a:rPr lang="cs-CZ" baseline="0" dirty="0" smtClean="0"/>
              <a:t>Počet vychovaných dětí neovlivňuje výši důchodu</a:t>
            </a:r>
          </a:p>
          <a:p>
            <a:r>
              <a:rPr lang="cs-CZ" baseline="0" dirty="0" smtClean="0"/>
              <a:t>Řešením je ponechat co největší objem financí v rodině - neodčerpávat je prostřednictvím daní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7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5CE5-EEB1-4C4C-B7D7-F2E0A7E17DC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4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Zaoblený obdélní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Zaoblený obdélní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83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7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966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58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1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49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0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92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38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65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95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0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iny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Velká rodina z pohledu rodinné politiky</a:t>
            </a:r>
            <a:br>
              <a:rPr lang="cs-CZ" dirty="0"/>
            </a:br>
            <a:r>
              <a:rPr lang="cs-CZ" dirty="0"/>
              <a:t>aneb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4953000" cy="17526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to vlastně dělám, když se o vás starám</a:t>
            </a:r>
          </a:p>
        </p:txBody>
      </p:sp>
    </p:spTree>
    <p:extLst>
      <p:ext uri="{BB962C8B-B14F-4D97-AF65-F5344CB8AC3E}">
        <p14:creationId xmlns:p14="http://schemas.microsoft.com/office/powerpoint/2010/main" val="798024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referenční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 </a:t>
            </a: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Hakim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identifikovala tři typy žen: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Ženy zaměřené na rodinu (20 %): Hlavní životní prioritou jsou děti a rodina. Ženy v domácnosti nebo placená práce jako doplněk role manželky a matky.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Adaptativní ženy (60 %): Nejvíce heterogenní skupina. Zahrnuje ženy, které se chtějí věnovat jak práci i rodině. Obě role (manželka, matka a zaměstnankyně/ podnikatelka atd.) jsou stejně významné.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Ženy zaměřené na práci (20 %): Práce ale i jiné aktivity jako sport, politika, umění představují hlavní zájem těchto žen.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1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Preferenční teorie 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nic jiného, než konstatování, že většina žen si přeje mít a vychovat děti a zároveň (míněno ve stejném životě, nikoliv ve stejném okamžiku) mít práci, která dává smysl a je důstojným zdrojem obživy</a:t>
            </a:r>
          </a:p>
          <a:p>
            <a:pPr marL="109537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28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 trhu práce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988840"/>
            <a:ext cx="7096356" cy="45139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9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Nástroje slučitelnosti rodiny &amp; zaměstnání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Zkrácené úvazky: realita vs. představy zaměstnaných rodičů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8% (4%) vs. 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brzký návrat na trh práce: kritická diskuse</a:t>
            </a:r>
          </a:p>
          <a:p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vzdělání          MD/RD   pokračování kariéry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899592" y="5562948"/>
            <a:ext cx="10801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979712" y="55629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2958120" y="5562948"/>
            <a:ext cx="978408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970419" y="55629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4968152" y="55629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5953406" y="55629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931814" y="55629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9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Společenská potřeba rodin a potřeba společnosti</a:t>
            </a:r>
            <a:r>
              <a:rPr lang="cs-CZ" altLang="cs-CZ" dirty="0" smtClean="0"/>
              <a:t> </a:t>
            </a:r>
          </a:p>
        </p:txBody>
      </p:sp>
      <p:sp>
        <p:nvSpPr>
          <p:cNvPr id="16387" name="Zástupný symbol pro obsah 1"/>
          <p:cNvSpPr>
            <a:spLocks noGrp="1"/>
          </p:cNvSpPr>
          <p:nvPr>
            <p:ph sz="half" idx="1"/>
          </p:nvPr>
        </p:nvSpPr>
        <p:spPr>
          <a:xfrm>
            <a:off x="468313" y="2332038"/>
            <a:ext cx="8002587" cy="3689250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Rodinné kompetence</a:t>
            </a:r>
          </a:p>
          <a:p>
            <a:pPr eaLnBrk="1" hangingPunct="1"/>
            <a:r>
              <a:rPr lang="cs-CZ" alt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Význam společně tráveného času</a:t>
            </a:r>
          </a:p>
          <a:p>
            <a:pPr eaLnBrk="1" hangingPunct="1"/>
            <a:r>
              <a:rPr lang="cs-CZ" alt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Význam mezigenerační soudržnosti</a:t>
            </a:r>
          </a:p>
          <a:p>
            <a:pPr eaLnBrk="1" hangingPunct="1"/>
            <a:r>
              <a:rPr lang="cs-CZ" alt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Uznání výchovné péče</a:t>
            </a:r>
          </a:p>
          <a:p>
            <a:pPr eaLnBrk="1" hangingPunct="1"/>
            <a:r>
              <a:rPr lang="cs-CZ" alt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Vzdělávání v oblasti rodičovských kompetencí</a:t>
            </a:r>
          </a:p>
          <a:p>
            <a:pPr eaLnBrk="1" hangingPunct="1"/>
            <a:r>
              <a:rPr lang="cs-CZ" alt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Rozvoj komunitního života</a:t>
            </a:r>
          </a:p>
          <a:p>
            <a:pPr eaLnBrk="1" hangingPunct="1"/>
            <a:r>
              <a:rPr lang="cs-CZ" altLang="cs-CZ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Význam rodinné politiky</a:t>
            </a:r>
          </a:p>
          <a:p>
            <a:pPr eaLnBrk="1" hangingPunct="1">
              <a:buFont typeface="Georgia" pitchFamily="18" charset="0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16388" name="Zástupný symbol pro datum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FF3CF6-0043-4F66-81D8-1D208A97D282}" type="datetime1">
              <a:rPr lang="cs-CZ" altLang="cs-CZ" smtClean="0"/>
              <a:pPr eaLnBrk="1" hangingPunct="1"/>
              <a:t>14.11.2016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105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pozornost.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Mgr. Petra Michalová</a:t>
            </a:r>
            <a:b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Národní centrum pro rodinu </a:t>
            </a:r>
            <a:b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Průchodní 2, 602 00 BRNO </a:t>
            </a:r>
            <a:b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b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tel.: 542 214 865, mob.: 733 598 575 </a:t>
            </a:r>
            <a:b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cs-CZ" alt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http://www.rodiny.cz</a:t>
            </a:r>
            <a: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br>
              <a:rPr lang="cs-CZ" alt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cs-CZ" alt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299FB3-DA4F-4CCC-9CE3-645A300A7C27}" type="datetime1">
              <a:rPr lang="cs-CZ" altLang="cs-CZ" smtClean="0">
                <a:solidFill>
                  <a:schemeClr val="accent2"/>
                </a:solidFill>
              </a:rPr>
              <a:pPr eaLnBrk="1" hangingPunct="1"/>
              <a:t>14.11.2016</a:t>
            </a:fld>
            <a:endParaRPr lang="cs-CZ" altLang="cs-CZ" dirty="0" smtClean="0">
              <a:solidFill>
                <a:schemeClr val="accent2"/>
              </a:solidFill>
            </a:endParaRPr>
          </a:p>
        </p:txBody>
      </p:sp>
      <p:pic>
        <p:nvPicPr>
          <p:cNvPr id="23557" name="Picture 2" descr="C:\Users\Petra\Desktop\ncr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9241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1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přednášky s diskusí je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ukázat souvislost mezi rodinou, výchovou, péčí a prosperitou společnosti</a:t>
            </a:r>
          </a:p>
        </p:txBody>
      </p:sp>
    </p:spTree>
    <p:extLst>
      <p:ext uri="{BB962C8B-B14F-4D97-AF65-F5344CB8AC3E}">
        <p14:creationId xmlns:p14="http://schemas.microsoft.com/office/powerpoint/2010/main" val="23346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Základní funkce rodiny aneb co to vlastně dělám, když se o vás starám</a:t>
            </a:r>
            <a:r>
              <a:rPr lang="cs-CZ" altLang="cs-CZ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b="1" dirty="0" smtClean="0"/>
          </a:p>
          <a:p>
            <a:pPr eaLnBrk="1" hangingPunct="1"/>
            <a:r>
              <a:rPr lang="cs-CZ" alt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Biologická, či reprodukční funkce</a:t>
            </a:r>
          </a:p>
          <a:p>
            <a:pPr eaLnBrk="1" hangingPunct="1"/>
            <a:r>
              <a:rPr lang="cs-CZ" alt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Materiální, či ekonomická funkce </a:t>
            </a:r>
          </a:p>
          <a:p>
            <a:pPr eaLnBrk="1" hangingPunct="1"/>
            <a:r>
              <a:rPr lang="cs-CZ" alt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Výchovná, či socializační   funkce   </a:t>
            </a:r>
          </a:p>
          <a:p>
            <a:pPr eaLnBrk="1" hangingPunct="1"/>
            <a:r>
              <a:rPr lang="cs-CZ" alt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Emocionální </a:t>
            </a:r>
            <a:r>
              <a:rPr lang="cs-CZ" alt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eaLnBrk="1" hangingPunct="1"/>
            <a:endParaRPr lang="cs-CZ" alt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procesy a skutečnosti si představíme pod jazykem společenskovědních definic?</a:t>
            </a:r>
            <a:endParaRPr lang="cs-CZ" alt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7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Rodina sociologicky: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Nejrozšířenější model je 2 +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40%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Rodiny se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 více dětmi: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</a:p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Úplné rodiny vs.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eúplné: 78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vs. 22%</a:t>
            </a:r>
          </a:p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Děti narozené mimo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manželství: 45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Rodiny založené na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manželství: 88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6%</a:t>
            </a:r>
          </a:p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Děti žijící v úplných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rodinách: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81,3 % </a:t>
            </a:r>
          </a:p>
        </p:txBody>
      </p:sp>
    </p:spTree>
    <p:extLst>
      <p:ext uri="{BB962C8B-B14F-4D97-AF65-F5344CB8AC3E}">
        <p14:creationId xmlns:p14="http://schemas.microsoft.com/office/powerpoint/2010/main" val="37402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Petra\Desktop\Struktura rod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54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4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rodin s dětmi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dítě – 53%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děti – 40%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děti – 5,8%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děti – 0,007%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dětí – 0,0015%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6+ dětí – </a:t>
            </a: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742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3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pohledu ekonomického</a:t>
            </a:r>
          </a:p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pohledu trhu práce</a:t>
            </a:r>
          </a:p>
          <a:p>
            <a:pPr eaLnBrk="1" hangingPunct="1"/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pohledu celospolečenského</a:t>
            </a:r>
          </a:p>
        </p:txBody>
      </p:sp>
    </p:spTree>
    <p:extLst>
      <p:ext uri="{BB962C8B-B14F-4D97-AF65-F5344CB8AC3E}">
        <p14:creationId xmlns:p14="http://schemas.microsoft.com/office/powerpoint/2010/main" val="41330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potřeby rodin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Dvoupříjmový model v ČR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jednoho dítěte -&gt; 2 mil. Kč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Dopady do výše 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důchodu: diskuse o minimální mzdě a nízkých mzdách v charakteristicky ženských profesích</a:t>
            </a:r>
            <a:endParaRPr 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Snižování daňové zátěže -&gt;čerpání daňových bonusů a slev na dani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Rostoucí děti -&gt; rostoucí potřeby</a:t>
            </a:r>
          </a:p>
          <a:p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Potřeby rodin z pohledu trhu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08512"/>
          </a:xfrm>
        </p:spPr>
        <p:txBody>
          <a:bodyPr/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Uznání rodinné péče – 55%, o kterých se nemluví</a:t>
            </a: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Rodinné kompetence: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Komunikační dovednosti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dovednosti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Umění rozhodovat (se)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Flexibilita</a:t>
            </a:r>
          </a:p>
          <a:p>
            <a:pPr marL="109537" indent="0" algn="r">
              <a:buNone/>
            </a:pPr>
            <a:r>
              <a:rPr lang="cs-C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omplexní řešení problémů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Schopnost řešit konflikty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Iniciativnost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Schopnost učit se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Pedagogické dovednosti</a:t>
            </a:r>
          </a:p>
          <a:p>
            <a:pPr marL="109537" indent="0" algn="r">
              <a:buNone/>
            </a:pPr>
            <a:r>
              <a:rPr lang="cs-CZ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Odolnost vůči stresu</a:t>
            </a:r>
          </a:p>
          <a:p>
            <a:endParaRPr 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 slučitelnosti rodiny &amp; zaměstnání</a:t>
            </a:r>
          </a:p>
          <a:p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7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687</Words>
  <Application>Microsoft Office PowerPoint</Application>
  <PresentationFormat>Předvádění na obrazovce (4:3)</PresentationFormat>
  <Paragraphs>111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Urbanistický</vt:lpstr>
      <vt:lpstr>Velká rodina z pohledu rodinné politiky aneb </vt:lpstr>
      <vt:lpstr>Cíl:</vt:lpstr>
      <vt:lpstr>Základní funkce rodiny aneb co to vlastně dělám, když se o vás starám </vt:lpstr>
      <vt:lpstr>Rodina sociologicky:</vt:lpstr>
      <vt:lpstr>Prezentace aplikace PowerPoint</vt:lpstr>
      <vt:lpstr>Podíl rodin s dětmi</vt:lpstr>
      <vt:lpstr>Potřeby rodiny</vt:lpstr>
      <vt:lpstr>Ekonomické potřeby rodin</vt:lpstr>
      <vt:lpstr>Potřeby rodin z pohledu trhu práce</vt:lpstr>
      <vt:lpstr>Preferenční teorie</vt:lpstr>
      <vt:lpstr>Preferenční teorie … </vt:lpstr>
      <vt:lpstr>Realita trhu práce</vt:lpstr>
      <vt:lpstr>Nástroje slučitelnosti rodiny &amp; zaměstnání</vt:lpstr>
      <vt:lpstr>Společenská potřeba rodin a potřeba společnosti 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rodina z pohledu rodinné politiky aneb</dc:title>
  <dc:creator>Petra</dc:creator>
  <cp:lastModifiedBy>Petra Michalová</cp:lastModifiedBy>
  <cp:revision>22</cp:revision>
  <cp:lastPrinted>2016-11-14T14:11:09Z</cp:lastPrinted>
  <dcterms:created xsi:type="dcterms:W3CDTF">2016-11-11T12:45:13Z</dcterms:created>
  <dcterms:modified xsi:type="dcterms:W3CDTF">2016-11-14T14:11:57Z</dcterms:modified>
</cp:coreProperties>
</file>