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7" r:id="rId3"/>
    <p:sldId id="262" r:id="rId4"/>
    <p:sldId id="258" r:id="rId5"/>
    <p:sldId id="259" r:id="rId6"/>
    <p:sldId id="272" r:id="rId7"/>
    <p:sldId id="260" r:id="rId8"/>
    <p:sldId id="263" r:id="rId9"/>
    <p:sldId id="264" r:id="rId10"/>
    <p:sldId id="271" r:id="rId11"/>
    <p:sldId id="270" r:id="rId12"/>
    <p:sldId id="266" r:id="rId13"/>
    <p:sldId id="267" r:id="rId14"/>
    <p:sldId id="265" r:id="rId15"/>
    <p:sldId id="269" r:id="rId16"/>
  </p:sldIdLst>
  <p:sldSz cx="9144000" cy="6858000" type="screen4x3"/>
  <p:notesSz cx="6797675" cy="987425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notesView">
  <p:normalViewPr vertBarState="maximized">
    <p:restoredLeft sz="34587" autoAdjust="0"/>
    <p:restoredTop sz="81943" autoAdjust="0"/>
  </p:normalViewPr>
  <p:slideViewPr>
    <p:cSldViewPr>
      <p:cViewPr varScale="1">
        <p:scale>
          <a:sx n="118" d="100"/>
          <a:sy n="118" d="100"/>
        </p:scale>
        <p:origin x="-143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2" d="100"/>
          <a:sy n="82" d="100"/>
        </p:scale>
        <p:origin x="-3954" y="-84"/>
      </p:cViewPr>
      <p:guideLst>
        <p:guide orient="horz" pos="311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27DFB3-E202-440A-96AF-5D34632D47C6}" type="datetimeFigureOut">
              <a:rPr lang="cs-CZ" smtClean="0"/>
              <a:t>14.11.2016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1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4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0D7E1D-9551-47A5-92AB-85AABB06AC6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515859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450D4F-B38E-48D3-A9A7-23224A9E870E}" type="datetimeFigureOut">
              <a:rPr lang="cs-CZ" smtClean="0"/>
              <a:t>14.11.2016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4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6A5CE5-EEB1-4C4C-B7D7-F2E0A7E17DC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97427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6A5CE5-EEB1-4C4C-B7D7-F2E0A7E17DC2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086334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6A5CE5-EEB1-4C4C-B7D7-F2E0A7E17DC2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186069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6A5CE5-EEB1-4C4C-B7D7-F2E0A7E17DC2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530064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6A5CE5-EEB1-4C4C-B7D7-F2E0A7E17DC2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5970217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6A5CE5-EEB1-4C4C-B7D7-F2E0A7E17DC2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2524621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RK nejsou jen konceptem trhu práce, ale ovlivňují pohled na rodiče jak na profesionály, kteří vychovávají</a:t>
            </a:r>
            <a:r>
              <a:rPr lang="cs-CZ" baseline="0" dirty="0" smtClean="0"/>
              <a:t> novou generaci</a:t>
            </a:r>
          </a:p>
          <a:p>
            <a:r>
              <a:rPr lang="cs-CZ" baseline="0" dirty="0" smtClean="0"/>
              <a:t>To, co rodiny nejvíc potřebují, je čas – který by mohly věnovat budování vztahů. Jak ho ušetřit? Trh práce, solidní služby a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6A5CE5-EEB1-4C4C-B7D7-F2E0A7E17DC2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6961933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6A5CE5-EEB1-4C4C-B7D7-F2E0A7E17DC2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52356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Společnost</a:t>
            </a:r>
            <a:r>
              <a:rPr lang="cs-CZ" baseline="0" dirty="0" smtClean="0"/>
              <a:t> reflektuje rodinný život jako soukromou aktivitu sloužící výhradně k uspokojování emocionálních potřeb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6A5CE5-EEB1-4C4C-B7D7-F2E0A7E17DC2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94481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Historicky: význam jednotlivých funkcí se proměňuje</a:t>
            </a:r>
          </a:p>
          <a:p>
            <a:r>
              <a:rPr lang="cs-CZ" dirty="0" smtClean="0"/>
              <a:t>Stejně se proměňuje</a:t>
            </a:r>
            <a:r>
              <a:rPr lang="cs-CZ" baseline="0" dirty="0" smtClean="0"/>
              <a:t> role ženy ve společnosti</a:t>
            </a:r>
          </a:p>
          <a:p>
            <a:r>
              <a:rPr lang="cs-CZ" dirty="0" smtClean="0"/>
              <a:t>Za</a:t>
            </a:r>
            <a:r>
              <a:rPr lang="cs-CZ" baseline="0" dirty="0" smtClean="0"/>
              <a:t> </a:t>
            </a:r>
            <a:r>
              <a:rPr lang="cs-CZ" baseline="0" dirty="0" smtClean="0"/>
              <a:t>jakých podmínek může rodina nejlépe naplňovat svoje </a:t>
            </a:r>
            <a:r>
              <a:rPr lang="cs-CZ" baseline="0" dirty="0" err="1" smtClean="0"/>
              <a:t>fce</a:t>
            </a:r>
            <a:r>
              <a:rPr lang="cs-CZ" baseline="0" dirty="0" smtClean="0"/>
              <a:t>? Na to dává odpověď rodinná politika</a:t>
            </a:r>
          </a:p>
          <a:p>
            <a:r>
              <a:rPr lang="cs-CZ" baseline="0" dirty="0" smtClean="0"/>
              <a:t>Co by Vám, posluchačům, zjednodušilo podmínky pro prosperitu rodiny?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6A5CE5-EEB1-4C4C-B7D7-F2E0A7E17DC2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516779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Nejrozšířenější model odpovídá nejrozšířenějšímu přání</a:t>
            </a:r>
          </a:p>
          <a:p>
            <a:r>
              <a:rPr lang="cs-CZ" dirty="0" smtClean="0"/>
              <a:t>Děti, narozené mimo manželství dále žijí v rodině založené na manželství</a:t>
            </a:r>
          </a:p>
          <a:p>
            <a:r>
              <a:rPr lang="cs-CZ" dirty="0" smtClean="0"/>
              <a:t>Vícedětné rodiny tvoří jen malé procento populace</a:t>
            </a:r>
          </a:p>
          <a:p>
            <a:r>
              <a:rPr lang="cs-CZ" dirty="0" smtClean="0"/>
              <a:t>Nejsou ale dominantními příjemci sociálních dávek</a:t>
            </a:r>
            <a:r>
              <a:rPr lang="cs-CZ" smtClean="0"/>
              <a:t>, naopak</a:t>
            </a:r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6A5CE5-EEB1-4C4C-B7D7-F2E0A7E17DC2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819823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6A5CE5-EEB1-4C4C-B7D7-F2E0A7E17DC2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370351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6A5CE5-EEB1-4C4C-B7D7-F2E0A7E17DC2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68429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6A5CE5-EEB1-4C4C-B7D7-F2E0A7E17DC2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78622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Dvoupříjmový model komplikuje založení rodiny, protože snižuje hladinu příjmu při zvýšení počtu osob v rodině</a:t>
            </a:r>
          </a:p>
          <a:p>
            <a:r>
              <a:rPr lang="cs-CZ" dirty="0" smtClean="0"/>
              <a:t>Investice do dětí znamenají</a:t>
            </a:r>
            <a:r>
              <a:rPr lang="cs-CZ" baseline="0" dirty="0" smtClean="0"/>
              <a:t> </a:t>
            </a:r>
            <a:r>
              <a:rPr lang="cs-CZ" baseline="0" dirty="0" err="1" smtClean="0"/>
              <a:t>neinvestici</a:t>
            </a:r>
            <a:r>
              <a:rPr lang="cs-CZ" baseline="0" dirty="0" smtClean="0"/>
              <a:t> do spotřeby</a:t>
            </a:r>
          </a:p>
          <a:p>
            <a:r>
              <a:rPr lang="cs-CZ" baseline="0" dirty="0" smtClean="0"/>
              <a:t>Počet vychovaných dětí neovlivňuje výši důchodu</a:t>
            </a:r>
          </a:p>
          <a:p>
            <a:r>
              <a:rPr lang="cs-CZ" baseline="0" dirty="0" smtClean="0"/>
              <a:t>Řešením je ponechat co největší objem financí v rodině - neodčerpávat je prostřednictvím daní</a:t>
            </a:r>
          </a:p>
          <a:p>
            <a:endParaRPr lang="cs-CZ" baseline="0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6A5CE5-EEB1-4C4C-B7D7-F2E0A7E17DC2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55756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6A5CE5-EEB1-4C4C-B7D7-F2E0A7E17DC2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2460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Obdélník 4"/>
          <p:cNvSpPr/>
          <p:nvPr/>
        </p:nvSpPr>
        <p:spPr>
          <a:xfrm flipV="1">
            <a:off x="5410200" y="3897313"/>
            <a:ext cx="37338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Obdélník 5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Obdélník 6"/>
          <p:cNvSpPr/>
          <p:nvPr/>
        </p:nvSpPr>
        <p:spPr>
          <a:xfrm flipV="1">
            <a:off x="5410200" y="4164013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Obdélník 9"/>
          <p:cNvSpPr/>
          <p:nvPr/>
        </p:nvSpPr>
        <p:spPr>
          <a:xfrm flipV="1">
            <a:off x="5410200" y="4198938"/>
            <a:ext cx="19653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11" name="Zaoblený obdélník 10"/>
          <p:cNvSpPr/>
          <p:nvPr/>
        </p:nvSpPr>
        <p:spPr bwMode="white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12" name="Zaoblený obdélník 11"/>
          <p:cNvSpPr/>
          <p:nvPr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Obdélník 12"/>
          <p:cNvSpPr/>
          <p:nvPr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Obdélník 13"/>
          <p:cNvSpPr/>
          <p:nvPr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Obdélník 14"/>
          <p:cNvSpPr/>
          <p:nvPr/>
        </p:nvSpPr>
        <p:spPr>
          <a:xfrm flipV="1">
            <a:off x="6413500" y="3643313"/>
            <a:ext cx="2730500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" name="Obdélník 15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cs-CZ" smtClean="0"/>
              <a:t>Kliknutím lze upravit styl předlohy.</a:t>
            </a:r>
            <a:endParaRPr lang="en-US"/>
          </a:p>
        </p:txBody>
      </p:sp>
      <p:sp>
        <p:nvSpPr>
          <p:cNvPr id="17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6705600" y="4206875"/>
            <a:ext cx="960438" cy="457200"/>
          </a:xfrm>
        </p:spPr>
        <p:txBody>
          <a:bodyPr/>
          <a:lstStyle>
            <a:lvl1pPr>
              <a:defRPr/>
            </a:lvl1pPr>
          </a:lstStyle>
          <a:p>
            <a:fld id="{95EC1D4A-A796-47C3-A63E-CE236FB377E2}" type="datetimeFigureOut">
              <a:rPr lang="cs-CZ" smtClean="0"/>
              <a:t>14.11.2016</a:t>
            </a:fld>
            <a:endParaRPr lang="cs-CZ"/>
          </a:p>
        </p:txBody>
      </p:sp>
      <p:sp>
        <p:nvSpPr>
          <p:cNvPr id="18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1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8320088" y="1588"/>
            <a:ext cx="747712" cy="365125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88304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EC1D4A-A796-47C3-A63E-CE236FB377E2}" type="datetimeFigureOut">
              <a:rPr lang="cs-CZ" smtClean="0"/>
              <a:t>14.11.2016</a:t>
            </a:fld>
            <a:endParaRPr lang="cs-CZ"/>
          </a:p>
        </p:txBody>
      </p:sp>
      <p:sp>
        <p:nvSpPr>
          <p:cNvPr id="5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9768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EC1D4A-A796-47C3-A63E-CE236FB377E2}" type="datetimeFigureOut">
              <a:rPr lang="cs-CZ" smtClean="0"/>
              <a:t>14.11.2016</a:t>
            </a:fld>
            <a:endParaRPr lang="cs-CZ"/>
          </a:p>
        </p:txBody>
      </p:sp>
      <p:sp>
        <p:nvSpPr>
          <p:cNvPr id="5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399668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EC1D4A-A796-47C3-A63E-CE236FB377E2}" type="datetimeFigureOut">
              <a:rPr lang="cs-CZ" smtClean="0"/>
              <a:t>14.11.2016</a:t>
            </a:fld>
            <a:endParaRPr lang="cs-CZ"/>
          </a:p>
        </p:txBody>
      </p:sp>
      <p:sp>
        <p:nvSpPr>
          <p:cNvPr id="6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3586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EC1D4A-A796-47C3-A63E-CE236FB377E2}" type="datetimeFigureOut">
              <a:rPr lang="cs-CZ" smtClean="0"/>
              <a:t>14.11.2016</a:t>
            </a:fld>
            <a:endParaRPr lang="cs-CZ"/>
          </a:p>
        </p:txBody>
      </p:sp>
      <p:sp>
        <p:nvSpPr>
          <p:cNvPr id="5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3168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EC1D4A-A796-47C3-A63E-CE236FB377E2}" type="datetimeFigureOut">
              <a:rPr lang="cs-CZ" smtClean="0"/>
              <a:t>14.11.2016</a:t>
            </a:fld>
            <a:endParaRPr lang="cs-CZ"/>
          </a:p>
        </p:txBody>
      </p:sp>
      <p:sp>
        <p:nvSpPr>
          <p:cNvPr id="5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01499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EC1D4A-A796-47C3-A63E-CE236FB377E2}" type="datetimeFigureOut">
              <a:rPr lang="cs-CZ" smtClean="0"/>
              <a:t>14.11.2016</a:t>
            </a:fld>
            <a:endParaRPr lang="cs-CZ"/>
          </a:p>
        </p:txBody>
      </p:sp>
      <p:sp>
        <p:nvSpPr>
          <p:cNvPr id="6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73055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Zástupný symbol pro datum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5EC1D4A-A796-47C3-A63E-CE236FB377E2}" type="datetimeFigureOut">
              <a:rPr lang="cs-CZ" smtClean="0"/>
              <a:t>14.11.2016</a:t>
            </a:fld>
            <a:endParaRPr lang="cs-CZ"/>
          </a:p>
        </p:txBody>
      </p:sp>
      <p:sp>
        <p:nvSpPr>
          <p:cNvPr id="8" name="Zástupný symbol pro číslo snímku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pro zápatí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6921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>
          <a:xfrm>
            <a:off x="6583363" y="612775"/>
            <a:ext cx="957262" cy="457200"/>
          </a:xfrm>
        </p:spPr>
        <p:txBody>
          <a:bodyPr/>
          <a:lstStyle>
            <a:lvl1pPr>
              <a:defRPr/>
            </a:lvl1pPr>
          </a:lstStyle>
          <a:p>
            <a:fld id="{95EC1D4A-A796-47C3-A63E-CE236FB377E2}" type="datetimeFigureOut">
              <a:rPr lang="cs-CZ" smtClean="0"/>
              <a:t>14.11.2016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388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EC1D4A-A796-47C3-A63E-CE236FB377E2}" type="datetimeFigureOut">
              <a:rPr lang="cs-CZ" smtClean="0"/>
              <a:t>14.11.2016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4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46530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EC1D4A-A796-47C3-A63E-CE236FB377E2}" type="datetimeFigureOut">
              <a:rPr lang="cs-CZ" smtClean="0"/>
              <a:t>14.11.2016</a:t>
            </a:fld>
            <a:endParaRPr lang="cs-CZ"/>
          </a:p>
        </p:txBody>
      </p:sp>
      <p:sp>
        <p:nvSpPr>
          <p:cNvPr id="6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6955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cs-CZ" noProof="0" smtClean="0"/>
              <a:t>Kliknutím na ikonu přidáte obrázek.</a:t>
            </a:r>
            <a:endParaRPr lang="en-US" noProof="0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EC1D4A-A796-47C3-A63E-CE236FB377E2}" type="datetimeFigureOut">
              <a:rPr lang="cs-CZ" smtClean="0"/>
              <a:t>14.11.2016</a:t>
            </a:fld>
            <a:endParaRPr lang="cs-CZ"/>
          </a:p>
        </p:txBody>
      </p:sp>
      <p:sp>
        <p:nvSpPr>
          <p:cNvPr id="6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1806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bdélník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9" name="Obdélník 28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0" name="Obdélník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1" name="Obdélník 30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2" name="Obdélník 31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33" name="Zaoblený obdélník 32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34" name="Zaoblený obdélník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5" name="Obdélník 34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36" name="Obdélník 35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37" name="Obdélník 36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8" name="Obdélník 37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9" name="Obdélník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0" name="Obdélník 39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039" name="Zástupný symbol pro nadpis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Kliknutím lze upravit styl.</a:t>
            </a:r>
            <a:endParaRPr lang="en-US" altLang="cs-CZ" smtClean="0"/>
          </a:p>
        </p:txBody>
      </p:sp>
      <p:sp>
        <p:nvSpPr>
          <p:cNvPr id="1040" name="Zástupný symbol pro text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Kliknutím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  <a:endParaRPr lang="en-US" altLang="cs-CZ" smtClean="0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14.11.2016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65125" indent="-255588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2000" kern="1200">
          <a:solidFill>
            <a:srgbClr val="A04DA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odiny.cz/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Velká rodina z pohledu rodinné politiky</a:t>
            </a:r>
            <a:br>
              <a:rPr lang="cs-CZ" dirty="0"/>
            </a:br>
            <a:r>
              <a:rPr lang="cs-CZ" dirty="0"/>
              <a:t>aneb</a:t>
            </a:r>
            <a:br>
              <a:rPr lang="cs-CZ" dirty="0"/>
            </a:b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11560" y="4077072"/>
            <a:ext cx="4953000" cy="1752600"/>
          </a:xfrm>
        </p:spPr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Co to vlastně dělám, když se o vás starám</a:t>
            </a:r>
          </a:p>
        </p:txBody>
      </p:sp>
    </p:spTree>
    <p:extLst>
      <p:ext uri="{BB962C8B-B14F-4D97-AF65-F5344CB8AC3E}">
        <p14:creationId xmlns:p14="http://schemas.microsoft.com/office/powerpoint/2010/main" val="7980240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</a:t>
            </a:r>
            <a:r>
              <a:rPr lang="cs-CZ" dirty="0" smtClean="0"/>
              <a:t>referenční teorie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K. </a:t>
            </a:r>
            <a:r>
              <a:rPr lang="cs-CZ" sz="2400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Hakim</a:t>
            </a:r>
            <a:r>
              <a:rPr lang="cs-CZ" sz="2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identifikovala tři typy žen: </a:t>
            </a:r>
          </a:p>
          <a:p>
            <a:r>
              <a:rPr lang="cs-CZ" sz="2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Ženy zaměřené na rodinu (20 %): Hlavní životní prioritou jsou děti a rodina. Ženy v domácnosti nebo placená práce jako doplněk role manželky a matky. </a:t>
            </a:r>
          </a:p>
          <a:p>
            <a:r>
              <a:rPr lang="cs-CZ" sz="2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Adaptativní ženy (60 %): Nejvíce heterogenní skupina. Zahrnuje ženy, které se chtějí věnovat jak práci i rodině. Obě role (manželka, matka a zaměstnankyně/ podnikatelka atd.) jsou stejně významné. </a:t>
            </a:r>
          </a:p>
          <a:p>
            <a:r>
              <a:rPr lang="cs-CZ" sz="2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Ženy zaměřené na práci (20 %): Práce ale i jiné aktivity jako sport, politika, umění představují hlavní zájem těchto žen.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27122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Preferenční teorie …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 </a:t>
            </a:r>
            <a:r>
              <a:rPr lang="cs-CZ" sz="2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není nic jiného, než konstatování, že většina žen si přeje mít a vychovat děti a zároveň (míněno ve stejném životě, nikoliv ve stejném okamžiku) mít práci, která dává smysl a je důstojným zdrojem obživy</a:t>
            </a:r>
          </a:p>
          <a:p>
            <a:pPr marL="109537" indent="0">
              <a:buNone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472825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Realita trhu práce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7" y="1988840"/>
            <a:ext cx="7096356" cy="451393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30990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 smtClean="0"/>
              <a:t>Nástroje slučitelnosti rodiny &amp; zaměstnání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Zkrácené úvazky: realita vs. představy zaměstnaných rodičů</a:t>
            </a:r>
          </a:p>
          <a:p>
            <a:r>
              <a:rPr lang="cs-CZ" sz="2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8% (4%) vs. </a:t>
            </a:r>
          </a:p>
          <a:p>
            <a:r>
              <a:rPr lang="cs-CZ" sz="2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brzký návrat na trh práce: kritická diskuse</a:t>
            </a:r>
          </a:p>
          <a:p>
            <a:endParaRPr lang="cs-CZ" sz="2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sz="2400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sz="2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vzdělání          MD/RD   pokračování kariéry</a:t>
            </a:r>
            <a:endParaRPr lang="cs-CZ" sz="2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Šipka doprava 5"/>
          <p:cNvSpPr/>
          <p:nvPr/>
        </p:nvSpPr>
        <p:spPr>
          <a:xfrm>
            <a:off x="899592" y="5562948"/>
            <a:ext cx="108012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Šipka doprava 6"/>
          <p:cNvSpPr/>
          <p:nvPr/>
        </p:nvSpPr>
        <p:spPr>
          <a:xfrm>
            <a:off x="1979712" y="556294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Šipka doprava 7"/>
          <p:cNvSpPr/>
          <p:nvPr/>
        </p:nvSpPr>
        <p:spPr>
          <a:xfrm>
            <a:off x="2958120" y="5562948"/>
            <a:ext cx="978408" cy="484632"/>
          </a:xfrm>
          <a:prstGeom prst="rightArrow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Šipka doprava 8"/>
          <p:cNvSpPr/>
          <p:nvPr/>
        </p:nvSpPr>
        <p:spPr>
          <a:xfrm>
            <a:off x="3970419" y="556294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Šipka doprava 9"/>
          <p:cNvSpPr/>
          <p:nvPr/>
        </p:nvSpPr>
        <p:spPr>
          <a:xfrm>
            <a:off x="4968152" y="556294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Šipka doprava 10"/>
          <p:cNvSpPr/>
          <p:nvPr/>
        </p:nvSpPr>
        <p:spPr>
          <a:xfrm>
            <a:off x="5953406" y="556294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Šipka doprava 11"/>
          <p:cNvSpPr/>
          <p:nvPr/>
        </p:nvSpPr>
        <p:spPr>
          <a:xfrm>
            <a:off x="6931814" y="556294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67997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764704"/>
            <a:ext cx="8229600" cy="1066800"/>
          </a:xfrm>
        </p:spPr>
        <p:txBody>
          <a:bodyPr/>
          <a:lstStyle/>
          <a:p>
            <a:pPr eaLnBrk="1" hangingPunct="1"/>
            <a:r>
              <a:rPr lang="cs-CZ" altLang="cs-CZ" sz="3200" dirty="0" smtClean="0"/>
              <a:t>Společenská potřeba rodin a potřeba společnosti</a:t>
            </a:r>
            <a:r>
              <a:rPr lang="cs-CZ" altLang="cs-CZ" dirty="0" smtClean="0"/>
              <a:t> </a:t>
            </a:r>
          </a:p>
        </p:txBody>
      </p:sp>
      <p:sp>
        <p:nvSpPr>
          <p:cNvPr id="16387" name="Zástupný symbol pro obsah 1"/>
          <p:cNvSpPr>
            <a:spLocks noGrp="1"/>
          </p:cNvSpPr>
          <p:nvPr>
            <p:ph sz="half" idx="1"/>
          </p:nvPr>
        </p:nvSpPr>
        <p:spPr>
          <a:xfrm>
            <a:off x="468313" y="2332038"/>
            <a:ext cx="8002587" cy="3689250"/>
          </a:xfrm>
        </p:spPr>
        <p:txBody>
          <a:bodyPr/>
          <a:lstStyle/>
          <a:p>
            <a:pPr eaLnBrk="1" hangingPunct="1"/>
            <a:r>
              <a:rPr lang="cs-CZ" altLang="cs-CZ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Rodinné kompetence</a:t>
            </a:r>
          </a:p>
          <a:p>
            <a:pPr eaLnBrk="1" hangingPunct="1"/>
            <a:r>
              <a:rPr lang="cs-CZ" altLang="cs-CZ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Význam společně tráveného času</a:t>
            </a:r>
          </a:p>
          <a:p>
            <a:pPr eaLnBrk="1" hangingPunct="1"/>
            <a:r>
              <a:rPr lang="cs-CZ" altLang="cs-CZ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Význam mezigenerační soudržnosti</a:t>
            </a:r>
          </a:p>
          <a:p>
            <a:pPr eaLnBrk="1" hangingPunct="1"/>
            <a:r>
              <a:rPr lang="cs-CZ" altLang="cs-CZ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Uznání výchovné péče</a:t>
            </a:r>
          </a:p>
          <a:p>
            <a:pPr eaLnBrk="1" hangingPunct="1"/>
            <a:r>
              <a:rPr lang="cs-CZ" altLang="cs-CZ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Vzdělávání v oblasti rodičovských kompetencí</a:t>
            </a:r>
          </a:p>
          <a:p>
            <a:pPr eaLnBrk="1" hangingPunct="1"/>
            <a:r>
              <a:rPr lang="cs-CZ" altLang="cs-CZ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Rozvoj komunitního života</a:t>
            </a:r>
          </a:p>
          <a:p>
            <a:pPr eaLnBrk="1" hangingPunct="1"/>
            <a:r>
              <a:rPr lang="cs-CZ" altLang="cs-CZ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Význam rodinné politiky</a:t>
            </a:r>
          </a:p>
          <a:p>
            <a:pPr eaLnBrk="1" hangingPunct="1">
              <a:buFont typeface="Georgia" pitchFamily="18" charset="0"/>
              <a:buNone/>
            </a:pPr>
            <a:endParaRPr lang="cs-CZ" altLang="cs-CZ" dirty="0" smtClean="0"/>
          </a:p>
          <a:p>
            <a:pPr eaLnBrk="1" hangingPunct="1"/>
            <a:endParaRPr lang="cs-CZ" altLang="cs-CZ" dirty="0" smtClean="0"/>
          </a:p>
        </p:txBody>
      </p:sp>
      <p:sp>
        <p:nvSpPr>
          <p:cNvPr id="16388" name="Zástupný symbol pro datum 4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6FF3CF6-0043-4F66-81D8-1D208A97D282}" type="datetime1">
              <a:rPr lang="cs-CZ" altLang="cs-CZ" smtClean="0"/>
              <a:pPr eaLnBrk="1" hangingPunct="1"/>
              <a:t>14.11.2016</a:t>
            </a:fld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2810560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Děkuji za pozornost.</a:t>
            </a:r>
          </a:p>
        </p:txBody>
      </p:sp>
      <p:sp>
        <p:nvSpPr>
          <p:cNvPr id="23555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Georgia" pitchFamily="18" charset="0"/>
              <a:buNone/>
            </a:pPr>
            <a:r>
              <a:rPr lang="cs-CZ" altLang="cs-CZ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Mgr. Petra Michalová</a:t>
            </a:r>
            <a:br>
              <a:rPr lang="cs-CZ" altLang="cs-CZ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cs-CZ" altLang="cs-CZ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cs-CZ" altLang="cs-CZ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cs-CZ" altLang="cs-CZ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Národní centrum pro rodinu </a:t>
            </a:r>
            <a:br>
              <a:rPr lang="cs-CZ" altLang="cs-CZ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cs-CZ" altLang="cs-CZ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Průchodní 2, 602 00 BRNO </a:t>
            </a:r>
            <a:br>
              <a:rPr lang="cs-CZ" altLang="cs-CZ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cs-CZ" altLang="cs-CZ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 </a:t>
            </a:r>
            <a:br>
              <a:rPr lang="cs-CZ" altLang="cs-CZ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cs-CZ" altLang="cs-CZ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tel.: 542 214 865, mob.: 733 598 575 </a:t>
            </a:r>
            <a:br>
              <a:rPr lang="cs-CZ" altLang="cs-CZ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endParaRPr lang="cs-CZ" altLang="cs-CZ" sz="24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eaLnBrk="1" hangingPunct="1">
              <a:buFont typeface="Georgia" pitchFamily="18" charset="0"/>
              <a:buNone/>
            </a:pPr>
            <a:r>
              <a:rPr lang="cs-CZ" altLang="cs-CZ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  <a:hlinkClick r:id="rId3"/>
              </a:rPr>
              <a:t>http://www.rodiny.cz</a:t>
            </a:r>
            <a:r>
              <a:rPr lang="cs-CZ" altLang="cs-CZ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 </a:t>
            </a:r>
            <a:br>
              <a:rPr lang="cs-CZ" altLang="cs-CZ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endParaRPr lang="cs-CZ" altLang="cs-CZ" sz="24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3556" name="Zástupný symbol pro datum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3299FB3-DA4F-4CCC-9CE3-645A300A7C27}" type="datetime1">
              <a:rPr lang="cs-CZ" altLang="cs-CZ" smtClean="0">
                <a:solidFill>
                  <a:schemeClr val="accent2"/>
                </a:solidFill>
              </a:rPr>
              <a:pPr eaLnBrk="1" hangingPunct="1"/>
              <a:t>14.11.2016</a:t>
            </a:fld>
            <a:endParaRPr lang="cs-CZ" altLang="cs-CZ" dirty="0" smtClean="0">
              <a:solidFill>
                <a:schemeClr val="accent2"/>
              </a:solidFill>
            </a:endParaRPr>
          </a:p>
        </p:txBody>
      </p:sp>
      <p:pic>
        <p:nvPicPr>
          <p:cNvPr id="23557" name="Picture 2" descr="C:\Users\Petra\Desktop\ncr-logo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025" y="2924175"/>
            <a:ext cx="12192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35156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Cíl: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Cílem přednášky s diskusí je </a:t>
            </a:r>
            <a:r>
              <a:rPr lang="cs-CZ" sz="2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ukázat souvislost mezi rodinou, výchovou, péčí a prosperitou společnosti</a:t>
            </a:r>
          </a:p>
        </p:txBody>
      </p:sp>
    </p:spTree>
    <p:extLst>
      <p:ext uri="{BB962C8B-B14F-4D97-AF65-F5344CB8AC3E}">
        <p14:creationId xmlns:p14="http://schemas.microsoft.com/office/powerpoint/2010/main" val="2334610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3200" dirty="0" smtClean="0"/>
              <a:t>Základní funkce rodiny aneb co to vlastně dělám, když se o vás starám</a:t>
            </a:r>
            <a:r>
              <a:rPr lang="cs-CZ" altLang="cs-CZ" dirty="0" smtClean="0"/>
              <a:t> 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cs-CZ" altLang="cs-CZ" b="1" dirty="0" smtClean="0"/>
          </a:p>
          <a:p>
            <a:pPr eaLnBrk="1" hangingPunct="1"/>
            <a:r>
              <a:rPr lang="cs-CZ" altLang="cs-CZ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Biologická, či reprodukční funkce</a:t>
            </a:r>
          </a:p>
          <a:p>
            <a:pPr eaLnBrk="1" hangingPunct="1"/>
            <a:r>
              <a:rPr lang="cs-CZ" altLang="cs-CZ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Materiální, či ekonomická funkce </a:t>
            </a:r>
          </a:p>
          <a:p>
            <a:pPr eaLnBrk="1" hangingPunct="1"/>
            <a:r>
              <a:rPr lang="cs-CZ" altLang="cs-CZ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Výchovná, či socializační   funkce   </a:t>
            </a:r>
          </a:p>
          <a:p>
            <a:pPr eaLnBrk="1" hangingPunct="1"/>
            <a:r>
              <a:rPr lang="cs-CZ" altLang="cs-CZ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Emocionální </a:t>
            </a:r>
            <a:r>
              <a:rPr lang="cs-CZ" altLang="cs-CZ" sz="2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funkce</a:t>
            </a:r>
          </a:p>
          <a:p>
            <a:pPr eaLnBrk="1" hangingPunct="1"/>
            <a:endParaRPr lang="cs-CZ" altLang="cs-CZ" sz="2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cs-CZ" altLang="cs-CZ" sz="2400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cs-CZ" altLang="cs-CZ" sz="2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Jaké procesy a skutečnosti si představíme pod jazykem společenskovědních definic?</a:t>
            </a:r>
            <a:endParaRPr lang="cs-CZ" altLang="cs-CZ" sz="2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427644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Rodina sociologicky: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Nejrozšířenější model je 2 + </a:t>
            </a:r>
            <a:r>
              <a:rPr lang="cs-CZ" sz="2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2: 40%</a:t>
            </a:r>
            <a:endParaRPr lang="cs-CZ" sz="2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cs-CZ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Rodiny se </a:t>
            </a:r>
            <a:r>
              <a:rPr lang="cs-CZ" sz="2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a více dětmi: </a:t>
            </a:r>
            <a:r>
              <a:rPr lang="cs-CZ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r>
              <a:rPr lang="cs-CZ" sz="2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7%</a:t>
            </a:r>
          </a:p>
          <a:p>
            <a:pPr eaLnBrk="1" hangingPunct="1"/>
            <a:r>
              <a:rPr lang="cs-CZ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Úplné rodiny vs. </a:t>
            </a:r>
            <a:r>
              <a:rPr lang="cs-CZ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cs-CZ" sz="2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eúplné: 78</a:t>
            </a:r>
            <a:r>
              <a:rPr lang="cs-CZ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 vs. 22%</a:t>
            </a:r>
          </a:p>
          <a:p>
            <a:pPr eaLnBrk="1" hangingPunct="1"/>
            <a:r>
              <a:rPr lang="cs-CZ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Děti narozené mimo </a:t>
            </a:r>
            <a:r>
              <a:rPr lang="cs-CZ" sz="2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manželství: 45</a:t>
            </a:r>
            <a:r>
              <a:rPr lang="cs-CZ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</a:p>
          <a:p>
            <a:pPr eaLnBrk="1" hangingPunct="1"/>
            <a:r>
              <a:rPr lang="cs-CZ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Rodiny založené na </a:t>
            </a:r>
            <a:r>
              <a:rPr lang="cs-CZ" sz="2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manželství: 88</a:t>
            </a:r>
            <a:r>
              <a:rPr lang="cs-CZ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6%</a:t>
            </a:r>
          </a:p>
          <a:p>
            <a:pPr eaLnBrk="1" hangingPunct="1"/>
            <a:r>
              <a:rPr lang="cs-CZ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Děti žijící v úplných </a:t>
            </a:r>
            <a:r>
              <a:rPr lang="cs-CZ" sz="2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rodinách: </a:t>
            </a:r>
            <a:r>
              <a:rPr lang="cs-CZ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81,3 % </a:t>
            </a:r>
          </a:p>
        </p:txBody>
      </p:sp>
    </p:spTree>
    <p:extLst>
      <p:ext uri="{BB962C8B-B14F-4D97-AF65-F5344CB8AC3E}">
        <p14:creationId xmlns:p14="http://schemas.microsoft.com/office/powerpoint/2010/main" val="3740283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1026" name="Picture 2" descr="C:\Users\Petra\Desktop\Struktura rodin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8640960" cy="5400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7486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Podíl rodin s dětmi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dítě – 53%</a:t>
            </a:r>
          </a:p>
          <a:p>
            <a:r>
              <a:rPr lang="cs-CZ" sz="2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děti – 40%</a:t>
            </a:r>
          </a:p>
          <a:p>
            <a:r>
              <a:rPr lang="cs-CZ" sz="2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děti – 5,8%</a:t>
            </a:r>
          </a:p>
          <a:p>
            <a:r>
              <a:rPr lang="cs-CZ" sz="2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děti – 0,007%</a:t>
            </a:r>
          </a:p>
          <a:p>
            <a:r>
              <a:rPr lang="cs-CZ" sz="2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dětí – 0,0015%</a:t>
            </a:r>
          </a:p>
          <a:p>
            <a:r>
              <a:rPr lang="cs-CZ" sz="2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6+ dětí – </a:t>
            </a:r>
            <a:r>
              <a:rPr lang="cs-CZ" sz="2400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abs</a:t>
            </a:r>
            <a:r>
              <a:rPr lang="cs-CZ" sz="2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742</a:t>
            </a:r>
            <a:endParaRPr lang="cs-CZ" sz="2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6336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Potřeby rodiny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 pohledu ekonomického</a:t>
            </a:r>
          </a:p>
          <a:p>
            <a:pPr eaLnBrk="1" hangingPunct="1"/>
            <a:r>
              <a:rPr lang="cs-CZ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 pohledu trhu práce</a:t>
            </a:r>
          </a:p>
          <a:p>
            <a:pPr eaLnBrk="1" hangingPunct="1"/>
            <a:r>
              <a:rPr lang="cs-CZ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 pohledu celospolečenského</a:t>
            </a:r>
          </a:p>
        </p:txBody>
      </p:sp>
    </p:spTree>
    <p:extLst>
      <p:ext uri="{BB962C8B-B14F-4D97-AF65-F5344CB8AC3E}">
        <p14:creationId xmlns:p14="http://schemas.microsoft.com/office/powerpoint/2010/main" val="4133058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Ekonomické potřeby rodin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Dvoupříjmový model v ČR</a:t>
            </a:r>
          </a:p>
          <a:p>
            <a:r>
              <a:rPr lang="cs-CZ" sz="2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Investice do jednoho dítěte -&gt; 2 mil. Kč</a:t>
            </a:r>
          </a:p>
          <a:p>
            <a:r>
              <a:rPr lang="cs-CZ" sz="2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Dopady do výše </a:t>
            </a:r>
            <a:r>
              <a:rPr lang="cs-CZ" sz="2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důchodu: diskuse o minimální mzdě a nízkých mzdách v charakteristicky ženských profesích</a:t>
            </a:r>
            <a:endParaRPr lang="cs-CZ" sz="2400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Snižování daňové zátěže -&gt;čerpání daňových bonusů a slev na dani</a:t>
            </a:r>
          </a:p>
          <a:p>
            <a:r>
              <a:rPr lang="cs-CZ" sz="2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Rostoucí děti -&gt; rostoucí potřeby</a:t>
            </a:r>
          </a:p>
          <a:p>
            <a:endParaRPr lang="cs-CZ" sz="2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9513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066800"/>
          </a:xfrm>
        </p:spPr>
        <p:txBody>
          <a:bodyPr/>
          <a:lstStyle/>
          <a:p>
            <a:r>
              <a:rPr lang="cs-CZ" dirty="0" smtClean="0"/>
              <a:t>Potřeby rodin z pohledu trhu práce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844824"/>
            <a:ext cx="8229600" cy="4608512"/>
          </a:xfrm>
        </p:spPr>
        <p:txBody>
          <a:bodyPr/>
          <a:lstStyle/>
          <a:p>
            <a:r>
              <a:rPr lang="cs-CZ" sz="2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Uznání rodinné péče – 55%, o kterých se nemluví</a:t>
            </a:r>
          </a:p>
          <a:p>
            <a:r>
              <a:rPr lang="cs-CZ" sz="2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Rodinné kompetence:</a:t>
            </a:r>
          </a:p>
          <a:p>
            <a:pPr marL="109537" indent="0" algn="r">
              <a:buNone/>
            </a:pPr>
            <a:r>
              <a:rPr lang="cs-CZ" sz="16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Komunikační dovednosti</a:t>
            </a:r>
          </a:p>
          <a:p>
            <a:pPr marL="109537" indent="0" algn="r">
              <a:buNone/>
            </a:pPr>
            <a:r>
              <a:rPr lang="cs-CZ" sz="16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Organizační dovednosti</a:t>
            </a:r>
          </a:p>
          <a:p>
            <a:pPr marL="109537" indent="0" algn="r">
              <a:buNone/>
            </a:pPr>
            <a:r>
              <a:rPr lang="cs-CZ" sz="16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Umění rozhodovat (se)</a:t>
            </a:r>
          </a:p>
          <a:p>
            <a:pPr marL="109537" indent="0" algn="r">
              <a:buNone/>
            </a:pPr>
            <a:r>
              <a:rPr lang="cs-CZ" sz="16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Flexibilita</a:t>
            </a:r>
          </a:p>
          <a:p>
            <a:pPr marL="109537" indent="0" algn="r">
              <a:buNone/>
            </a:pPr>
            <a:r>
              <a:rPr lang="cs-CZ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cs-CZ" sz="16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omplexní řešení problémů</a:t>
            </a:r>
          </a:p>
          <a:p>
            <a:pPr marL="109537" indent="0" algn="r">
              <a:buNone/>
            </a:pPr>
            <a:r>
              <a:rPr lang="cs-CZ" sz="16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Schopnost řešit konflikty</a:t>
            </a:r>
          </a:p>
          <a:p>
            <a:pPr marL="109537" indent="0" algn="r">
              <a:buNone/>
            </a:pPr>
            <a:r>
              <a:rPr lang="cs-CZ" sz="16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Iniciativnost</a:t>
            </a:r>
          </a:p>
          <a:p>
            <a:pPr marL="109537" indent="0" algn="r">
              <a:buNone/>
            </a:pPr>
            <a:r>
              <a:rPr lang="cs-CZ" sz="16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Schopnost učit se</a:t>
            </a:r>
          </a:p>
          <a:p>
            <a:pPr marL="109537" indent="0" algn="r">
              <a:buNone/>
            </a:pPr>
            <a:r>
              <a:rPr lang="cs-CZ" sz="16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Pedagogické dovednosti</a:t>
            </a:r>
          </a:p>
          <a:p>
            <a:pPr marL="109537" indent="0" algn="r">
              <a:buNone/>
            </a:pPr>
            <a:r>
              <a:rPr lang="cs-CZ" sz="16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Odolnost vůči stresu</a:t>
            </a:r>
          </a:p>
          <a:p>
            <a:endParaRPr lang="cs-CZ" sz="2400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Nástroje slučitelnosti rodiny &amp; zaměstnání</a:t>
            </a:r>
          </a:p>
          <a:p>
            <a:endParaRPr lang="cs-CZ" sz="2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8674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istický">
  <a:themeElements>
    <a:clrScheme name="Urbanistický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istický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istický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330</TotalTime>
  <Words>687</Words>
  <Application>Microsoft Office PowerPoint</Application>
  <PresentationFormat>Předvádění na obrazovce (4:3)</PresentationFormat>
  <Paragraphs>111</Paragraphs>
  <Slides>15</Slides>
  <Notes>15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6" baseType="lpstr">
      <vt:lpstr>Urbanistický</vt:lpstr>
      <vt:lpstr>Velká rodina z pohledu rodinné politiky aneb </vt:lpstr>
      <vt:lpstr>Cíl:</vt:lpstr>
      <vt:lpstr>Základní funkce rodiny aneb co to vlastně dělám, když se o vás starám </vt:lpstr>
      <vt:lpstr>Rodina sociologicky:</vt:lpstr>
      <vt:lpstr>Prezentace aplikace PowerPoint</vt:lpstr>
      <vt:lpstr>Podíl rodin s dětmi</vt:lpstr>
      <vt:lpstr>Potřeby rodiny</vt:lpstr>
      <vt:lpstr>Ekonomické potřeby rodin</vt:lpstr>
      <vt:lpstr>Potřeby rodin z pohledu trhu práce</vt:lpstr>
      <vt:lpstr>Preferenční teorie</vt:lpstr>
      <vt:lpstr>Preferenční teorie … </vt:lpstr>
      <vt:lpstr>Realita trhu práce</vt:lpstr>
      <vt:lpstr>Nástroje slučitelnosti rodiny &amp; zaměstnání</vt:lpstr>
      <vt:lpstr>Společenská potřeba rodin a potřeba společnosti </vt:lpstr>
      <vt:lpstr>Děkuji za pozornost.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Velká rodina z pohledu rodinné politiky aneb</dc:title>
  <dc:creator>Petra</dc:creator>
  <cp:lastModifiedBy>Petra Michalová</cp:lastModifiedBy>
  <cp:revision>22</cp:revision>
  <cp:lastPrinted>2016-11-14T14:11:09Z</cp:lastPrinted>
  <dcterms:created xsi:type="dcterms:W3CDTF">2016-11-11T12:45:13Z</dcterms:created>
  <dcterms:modified xsi:type="dcterms:W3CDTF">2016-11-14T14:11:57Z</dcterms:modified>
</cp:coreProperties>
</file>