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8" r:id="rId8"/>
    <p:sldId id="269" r:id="rId9"/>
    <p:sldId id="262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6" y="-72"/>
      </p:cViewPr>
      <p:guideLst>
        <p:guide orient="horz" pos="572"/>
        <p:guide orient="horz" pos="3657"/>
        <p:guide pos="295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12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14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07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6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23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27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81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95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1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0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16612-14C5-4295-97B0-9536B01FC71C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53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odinné centrum Milo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996952"/>
            <a:ext cx="2505075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15616" y="1628800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latin typeface="+mj-lt"/>
              </a:rPr>
              <a:t>Dotazník spokojenosti</a:t>
            </a:r>
            <a:endParaRPr lang="cs-CZ" sz="5400" b="1" dirty="0"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4005064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Říjen 2017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23073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Jak často navštěvujete aktivity RC</a:t>
            </a:r>
            <a:endParaRPr lang="cs-CZ" sz="3200" dirty="0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934890" y="5283785"/>
            <a:ext cx="21249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smtClean="0"/>
              <a:t>Jiné</a:t>
            </a:r>
            <a:r>
              <a:rPr lang="cs-CZ" sz="1400" dirty="0"/>
              <a:t>: </a:t>
            </a:r>
            <a:r>
              <a:rPr lang="cs-CZ" sz="1400" dirty="0"/>
              <a:t>bazar, herna, lampionový průvod, bazar, plavání, Sokol</a:t>
            </a:r>
            <a:endParaRPr lang="cs-CZ" sz="140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404938"/>
            <a:ext cx="718820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29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Co vám přineslo navštěvování aktivit RC</a:t>
            </a:r>
            <a:endParaRPr lang="cs-CZ" sz="3200" dirty="0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934890" y="5498648"/>
            <a:ext cx="40691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smtClean="0"/>
              <a:t>Jiné</a:t>
            </a:r>
            <a:r>
              <a:rPr lang="cs-CZ" sz="1400" dirty="0"/>
              <a:t>: </a:t>
            </a:r>
            <a:r>
              <a:rPr lang="pl-PL" sz="1400" dirty="0"/>
              <a:t>dítě přichází do kontaktu s </a:t>
            </a:r>
            <a:r>
              <a:rPr lang="pl-PL" sz="1400" dirty="0" smtClean="0"/>
              <a:t>dalšími </a:t>
            </a:r>
            <a:r>
              <a:rPr lang="pl-PL" sz="1400" dirty="0"/>
              <a:t>dětmi</a:t>
            </a:r>
            <a:endParaRPr lang="cs-CZ" sz="1400" dirty="0" smtClean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5651500" cy="401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09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Využíváte nabídky naší půjčovny</a:t>
            </a:r>
            <a:endParaRPr lang="cs-CZ" sz="3200" dirty="0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467544" y="3522494"/>
            <a:ext cx="3671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Pokud ano, půjčujete si:</a:t>
            </a:r>
            <a:endParaRPr lang="cs-CZ" sz="16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1824"/>
            <a:ext cx="31210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01763"/>
            <a:ext cx="5651500" cy="401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47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Je něco, co byste nám rád/a sdělil/a</a:t>
            </a:r>
            <a:endParaRPr lang="cs-CZ" sz="3200" dirty="0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539552" y="908720"/>
            <a:ext cx="806489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600" b="1" dirty="0" smtClean="0"/>
          </a:p>
          <a:p>
            <a:r>
              <a:rPr lang="cs-CZ" sz="1600" b="1" dirty="0"/>
              <a:t>Děkuji za poskytování služeb a provoz </a:t>
            </a:r>
            <a:r>
              <a:rPr lang="cs-CZ" sz="1600" b="1" dirty="0" smtClean="0"/>
              <a:t>RC</a:t>
            </a:r>
          </a:p>
          <a:p>
            <a:endParaRPr lang="cs-CZ" sz="1600" b="1" dirty="0"/>
          </a:p>
          <a:p>
            <a:r>
              <a:rPr lang="cs-CZ" sz="1600" b="1" dirty="0"/>
              <a:t>Děláte moc záslužnou činnost!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Jsem </a:t>
            </a:r>
            <a:r>
              <a:rPr lang="cs-CZ" sz="1600" b="1" dirty="0"/>
              <a:t>ráda, že jste!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Jsem </a:t>
            </a:r>
            <a:r>
              <a:rPr lang="cs-CZ" sz="1600" b="1" dirty="0"/>
              <a:t>v centru teprve potřetí, aktivity jsem zatím nestihla navštívit.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Jste </a:t>
            </a:r>
            <a:r>
              <a:rPr lang="cs-CZ" sz="1600" b="1" dirty="0"/>
              <a:t>skvělí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Mám </a:t>
            </a:r>
            <a:r>
              <a:rPr lang="cs-CZ" sz="1600" b="1" dirty="0"/>
              <a:t>to tu ráda!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Máme </a:t>
            </a:r>
            <a:r>
              <a:rPr lang="cs-CZ" sz="1600" b="1" dirty="0"/>
              <a:t>to tu moc rádi :)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Máme </a:t>
            </a:r>
            <a:r>
              <a:rPr lang="cs-CZ" sz="1600" b="1" dirty="0"/>
              <a:t>vás rádi!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Pěkný </a:t>
            </a:r>
            <a:r>
              <a:rPr lang="cs-CZ" sz="1600" b="1" dirty="0"/>
              <a:t>den všem :-)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V </a:t>
            </a:r>
            <a:r>
              <a:rPr lang="cs-CZ" sz="1600" b="1" dirty="0"/>
              <a:t>herně chybí kočárek, ale jinak nemá chybu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Vážím </a:t>
            </a:r>
            <a:r>
              <a:rPr lang="cs-CZ" sz="1600" b="1" dirty="0"/>
              <a:t>si toho, že je zde v Milovicích takovéto centrum.</a:t>
            </a:r>
            <a:endParaRPr 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17806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Demografie respondentů</a:t>
            </a:r>
            <a:endParaRPr lang="cs-CZ" sz="3200" dirty="0"/>
          </a:p>
        </p:txBody>
      </p:sp>
      <p:sp>
        <p:nvSpPr>
          <p:cNvPr id="22" name="Obdélník 21"/>
          <p:cNvSpPr/>
          <p:nvPr/>
        </p:nvSpPr>
        <p:spPr>
          <a:xfrm>
            <a:off x="5948058" y="3356992"/>
            <a:ext cx="244036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Dotazník vyplnilo </a:t>
            </a:r>
            <a:r>
              <a:rPr lang="cs-CZ" sz="1400" dirty="0" smtClean="0"/>
              <a:t>61 </a:t>
            </a:r>
            <a:r>
              <a:rPr lang="cs-CZ" sz="1400" dirty="0" smtClean="0"/>
              <a:t>respondentů, z toho byli 2 muži. </a:t>
            </a:r>
          </a:p>
          <a:p>
            <a:r>
              <a:rPr lang="cs-CZ" sz="1400" dirty="0" smtClean="0"/>
              <a:t>Věk respondentů se pohyboval od </a:t>
            </a:r>
            <a:r>
              <a:rPr lang="cs-CZ" sz="1400" dirty="0" smtClean="0"/>
              <a:t>24 </a:t>
            </a:r>
            <a:r>
              <a:rPr lang="cs-CZ" sz="1400" dirty="0" smtClean="0"/>
              <a:t>do </a:t>
            </a:r>
            <a:r>
              <a:rPr lang="cs-CZ" sz="1400" dirty="0" smtClean="0"/>
              <a:t>45 </a:t>
            </a:r>
            <a:r>
              <a:rPr lang="cs-CZ" sz="1400" dirty="0" smtClean="0"/>
              <a:t>let.</a:t>
            </a:r>
          </a:p>
          <a:p>
            <a:r>
              <a:rPr lang="cs-CZ" sz="1400" dirty="0" smtClean="0"/>
              <a:t>Nikdo neuvedl základní vzdělání, </a:t>
            </a:r>
            <a:r>
              <a:rPr lang="cs-CZ" sz="1400" dirty="0" smtClean="0"/>
              <a:t>více než polovina uvedla vzdělání vysokoškolské</a:t>
            </a:r>
            <a:r>
              <a:rPr lang="cs-CZ" sz="1400" dirty="0" smtClean="0"/>
              <a:t>.</a:t>
            </a:r>
          </a:p>
          <a:p>
            <a:r>
              <a:rPr lang="cs-CZ" sz="1400" dirty="0" smtClean="0"/>
              <a:t>Převážná většina respondentů </a:t>
            </a:r>
            <a:r>
              <a:rPr lang="cs-CZ" sz="1400" dirty="0" smtClean="0"/>
              <a:t>(49) </a:t>
            </a:r>
            <a:r>
              <a:rPr lang="cs-CZ" sz="1400" dirty="0" smtClean="0"/>
              <a:t>je na mateřské nebo rodičovské dovolené.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2744211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909" y="908720"/>
            <a:ext cx="2744211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174" y="908720"/>
            <a:ext cx="2799290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56992"/>
            <a:ext cx="2744211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933" y="3393264"/>
            <a:ext cx="2744211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44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467544" y="26064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 smtClean="0"/>
              <a:t>Bydliště</a:t>
            </a:r>
            <a:endParaRPr lang="cs-CZ" sz="3200" dirty="0"/>
          </a:p>
        </p:txBody>
      </p:sp>
      <p:sp>
        <p:nvSpPr>
          <p:cNvPr id="16" name="Obdélník 15"/>
          <p:cNvSpPr/>
          <p:nvPr/>
        </p:nvSpPr>
        <p:spPr>
          <a:xfrm>
            <a:off x="467543" y="3068960"/>
            <a:ext cx="273603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b="1" dirty="0" smtClean="0"/>
              <a:t>Jiné :</a:t>
            </a:r>
            <a:r>
              <a:rPr lang="cs-CZ" sz="1100" b="1" dirty="0"/>
              <a:t> </a:t>
            </a:r>
            <a:r>
              <a:rPr lang="cs-CZ" sz="1100" dirty="0"/>
              <a:t>Benátky, </a:t>
            </a:r>
            <a:r>
              <a:rPr lang="cs-CZ" sz="1100" dirty="0" err="1"/>
              <a:t>Byšičky</a:t>
            </a:r>
            <a:r>
              <a:rPr lang="cs-CZ" sz="1100" dirty="0"/>
              <a:t>, Čilec, Dřísy, Dvory, </a:t>
            </a:r>
            <a:r>
              <a:rPr lang="cs-CZ" sz="1100" dirty="0" err="1"/>
              <a:t>Hronětice</a:t>
            </a:r>
            <a:r>
              <a:rPr lang="cs-CZ" sz="1100" dirty="0"/>
              <a:t>, Loučeň, Polerady, Stratov</a:t>
            </a:r>
            <a:endParaRPr lang="cs-CZ" sz="11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347864" y="642174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Kolik let žijete v Milovicích</a:t>
            </a:r>
            <a:endParaRPr lang="cs-CZ" sz="16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293729" y="908720"/>
            <a:ext cx="27441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Respondentů z Milovic: </a:t>
            </a:r>
            <a:r>
              <a:rPr lang="cs-CZ" sz="1400" dirty="0" smtClean="0"/>
              <a:t>33</a:t>
            </a:r>
            <a:endParaRPr lang="cs-CZ" sz="1400" dirty="0" smtClean="0"/>
          </a:p>
          <a:p>
            <a:r>
              <a:rPr lang="cs-CZ" sz="1400" dirty="0" smtClean="0"/>
              <a:t>Průměrně žijí v Milovicích: 7,9 roku</a:t>
            </a:r>
          </a:p>
          <a:p>
            <a:r>
              <a:rPr lang="cs-CZ" sz="1400" dirty="0" smtClean="0"/>
              <a:t>Minimum: 1 rok</a:t>
            </a:r>
          </a:p>
          <a:p>
            <a:r>
              <a:rPr lang="cs-CZ" sz="1400" dirty="0" smtClean="0"/>
              <a:t>Maximum: </a:t>
            </a:r>
            <a:r>
              <a:rPr lang="cs-CZ" sz="1400" dirty="0" smtClean="0"/>
              <a:t>25 </a:t>
            </a:r>
            <a:r>
              <a:rPr lang="cs-CZ" sz="1400" dirty="0" smtClean="0"/>
              <a:t>let</a:t>
            </a:r>
          </a:p>
        </p:txBody>
      </p:sp>
      <p:sp>
        <p:nvSpPr>
          <p:cNvPr id="20" name="Nadpis 1"/>
          <p:cNvSpPr>
            <a:spLocks noGrp="1"/>
          </p:cNvSpPr>
          <p:nvPr>
            <p:ph type="title"/>
          </p:nvPr>
        </p:nvSpPr>
        <p:spPr>
          <a:xfrm>
            <a:off x="457200" y="3356992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Jak jste se dozvěděl/a o RC</a:t>
            </a:r>
            <a:endParaRPr lang="cs-CZ" sz="32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364088" y="4059649"/>
            <a:ext cx="2382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Jak jinak:</a:t>
            </a:r>
          </a:p>
          <a:p>
            <a:r>
              <a:rPr lang="pl-PL" sz="1400" dirty="0"/>
              <a:t>od Martiny Miklovičové, </a:t>
            </a:r>
            <a:endParaRPr lang="pl-PL" sz="1400" dirty="0" smtClean="0"/>
          </a:p>
          <a:p>
            <a:r>
              <a:rPr lang="pl-PL" sz="1400" dirty="0" smtClean="0"/>
              <a:t>od </a:t>
            </a:r>
            <a:r>
              <a:rPr lang="pl-PL" sz="1400" dirty="0"/>
              <a:t>sousedky, spolupráce</a:t>
            </a:r>
            <a:endParaRPr lang="pl-PL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37" y="908720"/>
            <a:ext cx="2744211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65" y="908720"/>
            <a:ext cx="2744211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05064"/>
            <a:ext cx="4572000" cy="240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85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4897" y="955467"/>
            <a:ext cx="35694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Průměrný počet dětí v rodině: </a:t>
            </a:r>
            <a:r>
              <a:rPr lang="cs-CZ" sz="1600" dirty="0" smtClean="0"/>
              <a:t>1,6</a:t>
            </a:r>
            <a:endParaRPr lang="cs-CZ" sz="1600" dirty="0" smtClean="0"/>
          </a:p>
          <a:p>
            <a:r>
              <a:rPr lang="cs-CZ" sz="1600" dirty="0" smtClean="0"/>
              <a:t>Průměrný věk dítěte: </a:t>
            </a:r>
            <a:r>
              <a:rPr lang="cs-CZ" sz="1600" dirty="0" smtClean="0"/>
              <a:t>3 roky</a:t>
            </a:r>
            <a:endParaRPr lang="cs-CZ" sz="16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Počet dětí a jejich věk</a:t>
            </a:r>
            <a:endParaRPr lang="cs-CZ" sz="3200" dirty="0"/>
          </a:p>
        </p:txBody>
      </p:sp>
      <p:pic>
        <p:nvPicPr>
          <p:cNvPr id="1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9" name="Nadpis 1"/>
          <p:cNvSpPr txBox="1">
            <a:spLocks/>
          </p:cNvSpPr>
          <p:nvPr/>
        </p:nvSpPr>
        <p:spPr>
          <a:xfrm>
            <a:off x="446856" y="2996952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 smtClean="0"/>
              <a:t>V jaké věku se stal/a rodičem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23928" y="1908121"/>
            <a:ext cx="35694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Většina klientů RC má jedno dítě a roli rodiče se teprve učí.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2744211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53304"/>
            <a:ext cx="2750579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975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2712" cy="778098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 smtClean="0"/>
              <a:t>Rodinné </a:t>
            </a:r>
            <a:r>
              <a:rPr lang="cs-CZ" sz="3200" dirty="0"/>
              <a:t>zázemí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v místě bydliště</a:t>
            </a:r>
            <a:endParaRPr lang="cs-CZ" sz="3200" dirty="0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6" name="Nadpis 1"/>
          <p:cNvSpPr txBox="1">
            <a:spLocks/>
          </p:cNvSpPr>
          <p:nvPr/>
        </p:nvSpPr>
        <p:spPr>
          <a:xfrm>
            <a:off x="453998" y="2708920"/>
            <a:ext cx="771840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900" dirty="0" smtClean="0"/>
              <a:t>Kdo/co nejvíce pomohl/o zvládat péči o dítě</a:t>
            </a:r>
            <a:endParaRPr lang="cs-CZ" sz="2900" dirty="0"/>
          </a:p>
        </p:txBody>
      </p:sp>
      <p:sp>
        <p:nvSpPr>
          <p:cNvPr id="17" name="Obdélník 16"/>
          <p:cNvSpPr/>
          <p:nvPr/>
        </p:nvSpPr>
        <p:spPr>
          <a:xfrm>
            <a:off x="5940425" y="3473353"/>
            <a:ext cx="21249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smtClean="0"/>
              <a:t>Jiné</a:t>
            </a:r>
            <a:r>
              <a:rPr lang="cs-CZ" sz="1400" dirty="0"/>
              <a:t>: </a:t>
            </a:r>
            <a:r>
              <a:rPr lang="cs-CZ" sz="1400" dirty="0"/>
              <a:t>Martina </a:t>
            </a:r>
            <a:r>
              <a:rPr lang="cs-CZ" sz="1400" dirty="0" err="1"/>
              <a:t>Miklovičová</a:t>
            </a:r>
            <a:r>
              <a:rPr lang="cs-CZ" sz="1400" dirty="0"/>
              <a:t>, zatím se řídím selským rozumem, zdravý rozum</a:t>
            </a:r>
            <a:endParaRPr lang="cs-CZ" sz="1400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5323049" y="4509120"/>
            <a:ext cx="35694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Klientky RC uvádějí, že kromě podpory rodiny a kamarádek jim nejvíce pomohl zvládat péči o dítě </a:t>
            </a:r>
            <a:r>
              <a:rPr lang="cs-CZ" sz="1600" dirty="0" err="1" smtClean="0"/>
              <a:t>Mimiklub</a:t>
            </a:r>
            <a:r>
              <a:rPr lang="cs-CZ" sz="1600" dirty="0" smtClean="0"/>
              <a:t> a návštěvy RC.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555504" y="1052736"/>
            <a:ext cx="159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59 </a:t>
            </a:r>
            <a:r>
              <a:rPr lang="cs-CZ" sz="1600" dirty="0" smtClean="0"/>
              <a:t>% klientek nemá v místě bydliště žádné rodinné zázemí a proto hledá oporu v RC.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2744211" cy="24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49328"/>
            <a:ext cx="5022484" cy="31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368"/>
            <a:ext cx="3143713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Pocity rodičů</a:t>
            </a:r>
            <a:endParaRPr lang="cs-CZ" sz="3200" dirty="0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20" name="TextovéPole 19"/>
          <p:cNvSpPr txBox="1"/>
          <p:nvPr/>
        </p:nvSpPr>
        <p:spPr>
          <a:xfrm>
            <a:off x="467544" y="908720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Kolik svého času věnujete péči o dítě?</a:t>
            </a:r>
            <a:endParaRPr lang="cs-CZ" sz="1600" b="1" dirty="0"/>
          </a:p>
        </p:txBody>
      </p:sp>
      <p:sp>
        <p:nvSpPr>
          <p:cNvPr id="22" name="Obdélník 21"/>
          <p:cNvSpPr/>
          <p:nvPr/>
        </p:nvSpPr>
        <p:spPr>
          <a:xfrm>
            <a:off x="3851920" y="2996952"/>
            <a:ext cx="8640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Střídám se s další pečující osobou</a:t>
            </a:r>
            <a:endParaRPr lang="cs-CZ" sz="11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364088" y="539969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Potřebujete zvyšovat </a:t>
            </a:r>
          </a:p>
          <a:p>
            <a:r>
              <a:rPr lang="cs-CZ" sz="1600" b="1" dirty="0" smtClean="0"/>
              <a:t>své rodičovské kompetence?</a:t>
            </a:r>
            <a:endParaRPr lang="cs-CZ" sz="1600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67544" y="3645024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Potřebujete v roli rodiče psychickou podporu svého okolí?</a:t>
            </a:r>
            <a:endParaRPr lang="cs-CZ" sz="1600" b="1" dirty="0"/>
          </a:p>
        </p:txBody>
      </p:sp>
      <p:sp>
        <p:nvSpPr>
          <p:cNvPr id="30" name="Obdélník 29"/>
          <p:cNvSpPr/>
          <p:nvPr/>
        </p:nvSpPr>
        <p:spPr>
          <a:xfrm>
            <a:off x="3995935" y="6119718"/>
            <a:ext cx="8640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Nikdy</a:t>
            </a:r>
            <a:endParaRPr lang="cs-CZ" sz="11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851920" y="126876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Průměr: </a:t>
            </a:r>
            <a:r>
              <a:rPr lang="cs-CZ" sz="1200" dirty="0" smtClean="0"/>
              <a:t>4,3</a:t>
            </a:r>
            <a:endParaRPr lang="cs-CZ" sz="120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86" y="1196752"/>
            <a:ext cx="2832734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ovéPole 34"/>
          <p:cNvSpPr txBox="1"/>
          <p:nvPr/>
        </p:nvSpPr>
        <p:spPr>
          <a:xfrm>
            <a:off x="8100392" y="1268760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Průměr: </a:t>
            </a:r>
            <a:r>
              <a:rPr lang="cs-CZ" sz="1200" dirty="0" smtClean="0"/>
              <a:t>4,8</a:t>
            </a:r>
            <a:endParaRPr lang="cs-CZ" sz="1200" dirty="0" smtClean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97032"/>
            <a:ext cx="315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Obdélník 24"/>
          <p:cNvSpPr/>
          <p:nvPr/>
        </p:nvSpPr>
        <p:spPr>
          <a:xfrm>
            <a:off x="4860032" y="3095382"/>
            <a:ext cx="8640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Ano</a:t>
            </a:r>
            <a:endParaRPr lang="cs-CZ" sz="1100" dirty="0"/>
          </a:p>
        </p:txBody>
      </p:sp>
      <p:sp>
        <p:nvSpPr>
          <p:cNvPr id="26" name="Obdélník 25"/>
          <p:cNvSpPr/>
          <p:nvPr/>
        </p:nvSpPr>
        <p:spPr>
          <a:xfrm>
            <a:off x="8100391" y="3095382"/>
            <a:ext cx="8640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Ne</a:t>
            </a:r>
            <a:endParaRPr lang="cs-CZ" sz="1100" dirty="0"/>
          </a:p>
        </p:txBody>
      </p:sp>
      <p:sp>
        <p:nvSpPr>
          <p:cNvPr id="29" name="Obdélník 28"/>
          <p:cNvSpPr/>
          <p:nvPr/>
        </p:nvSpPr>
        <p:spPr>
          <a:xfrm>
            <a:off x="395535" y="5950441"/>
            <a:ext cx="864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Ano, neustále</a:t>
            </a:r>
            <a:endParaRPr lang="cs-CZ" sz="1100" dirty="0"/>
          </a:p>
        </p:txBody>
      </p:sp>
      <p:sp>
        <p:nvSpPr>
          <p:cNvPr id="21" name="Obdélník 20"/>
          <p:cNvSpPr/>
          <p:nvPr/>
        </p:nvSpPr>
        <p:spPr>
          <a:xfrm>
            <a:off x="395535" y="2996952"/>
            <a:ext cx="86409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Většinu dne </a:t>
            </a:r>
          </a:p>
          <a:p>
            <a:r>
              <a:rPr lang="cs-CZ" sz="1100" dirty="0" smtClean="0"/>
              <a:t>(jsem na vše </a:t>
            </a:r>
            <a:r>
              <a:rPr lang="cs-CZ" sz="1100" dirty="0" err="1" smtClean="0"/>
              <a:t>sam</a:t>
            </a:r>
            <a:r>
              <a:rPr lang="cs-CZ" sz="1100" dirty="0" smtClean="0"/>
              <a:t>/a)</a:t>
            </a:r>
            <a:endParaRPr lang="cs-CZ" sz="11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923928" y="429309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Průměr: </a:t>
            </a:r>
            <a:r>
              <a:rPr lang="cs-CZ" sz="1200" dirty="0" smtClean="0"/>
              <a:t>4,5</a:t>
            </a: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305085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23" y="4077352"/>
            <a:ext cx="3143713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33" y="1343273"/>
            <a:ext cx="3151187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Pocity rodičů</a:t>
            </a:r>
            <a:endParaRPr lang="cs-CZ" sz="3200" dirty="0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467544" y="1052736"/>
            <a:ext cx="3671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Potýkáte se s výchovnými problémy?</a:t>
            </a:r>
            <a:endParaRPr lang="cs-CZ" sz="1600" b="1" dirty="0"/>
          </a:p>
        </p:txBody>
      </p:sp>
      <p:sp>
        <p:nvSpPr>
          <p:cNvPr id="17" name="Obdélník 16"/>
          <p:cNvSpPr/>
          <p:nvPr/>
        </p:nvSpPr>
        <p:spPr>
          <a:xfrm>
            <a:off x="539551" y="3284984"/>
            <a:ext cx="8640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Ano</a:t>
            </a:r>
            <a:endParaRPr lang="cs-CZ" sz="1100" dirty="0"/>
          </a:p>
        </p:txBody>
      </p:sp>
      <p:sp>
        <p:nvSpPr>
          <p:cNvPr id="18" name="Obdélník 17"/>
          <p:cNvSpPr/>
          <p:nvPr/>
        </p:nvSpPr>
        <p:spPr>
          <a:xfrm>
            <a:off x="3779911" y="3284984"/>
            <a:ext cx="8640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Ne</a:t>
            </a:r>
            <a:endParaRPr lang="cs-CZ" sz="11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66132" y="3789040"/>
            <a:ext cx="4321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Jak velkou roli hraje finanční dostupnost služby?</a:t>
            </a:r>
            <a:endParaRPr lang="cs-CZ" sz="1600" b="1" dirty="0"/>
          </a:p>
        </p:txBody>
      </p:sp>
      <p:sp>
        <p:nvSpPr>
          <p:cNvPr id="21" name="Obdélník 20"/>
          <p:cNvSpPr/>
          <p:nvPr/>
        </p:nvSpPr>
        <p:spPr>
          <a:xfrm>
            <a:off x="323527" y="5950441"/>
            <a:ext cx="864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Zcela zásadní</a:t>
            </a:r>
            <a:endParaRPr lang="cs-CZ" sz="1100" dirty="0"/>
          </a:p>
        </p:txBody>
      </p:sp>
      <p:sp>
        <p:nvSpPr>
          <p:cNvPr id="22" name="Obdélník 21"/>
          <p:cNvSpPr/>
          <p:nvPr/>
        </p:nvSpPr>
        <p:spPr>
          <a:xfrm>
            <a:off x="3419872" y="6093296"/>
            <a:ext cx="8640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Žádnou</a:t>
            </a:r>
            <a:endParaRPr lang="cs-CZ" sz="11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851920" y="126876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Průměr: </a:t>
            </a:r>
            <a:r>
              <a:rPr lang="cs-CZ" sz="1200" dirty="0" smtClean="0"/>
              <a:t>6,5</a:t>
            </a:r>
            <a:endParaRPr lang="cs-CZ" sz="1200" dirty="0" smtClean="0"/>
          </a:p>
        </p:txBody>
      </p:sp>
      <p:sp>
        <p:nvSpPr>
          <p:cNvPr id="24" name="TextovéPole 23"/>
          <p:cNvSpPr txBox="1"/>
          <p:nvPr/>
        </p:nvSpPr>
        <p:spPr>
          <a:xfrm>
            <a:off x="3347864" y="414908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Průměr: </a:t>
            </a:r>
            <a:r>
              <a:rPr lang="cs-CZ" sz="1200" dirty="0" smtClean="0"/>
              <a:t>6,9</a:t>
            </a: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91948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/>
              <a:t>Nakolik se domníváte, že znáte vývojová období dítěte a projevy chování, které patří k určitému věku?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148064" y="1844824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Více než </a:t>
            </a:r>
            <a:r>
              <a:rPr lang="cs-CZ" sz="1600" dirty="0" smtClean="0"/>
              <a:t>polovina rodičů se v problematice vývojových období dítěte a projevů chování orientuje pouze přibližně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56" y="980728"/>
            <a:ext cx="44196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67544" y="351499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 smtClean="0"/>
              <a:t>Využil/a </a:t>
            </a:r>
            <a:r>
              <a:rPr lang="cs-CZ" sz="3200" dirty="0"/>
              <a:t>jste někdy některou z návazných služeb?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03" y="3926160"/>
            <a:ext cx="31210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324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 smtClean="0"/>
              <a:t>Tíživá životní situace během rodičovství a co ji pomohlo překonat</a:t>
            </a:r>
            <a:endParaRPr lang="cs-CZ" sz="3200" dirty="0"/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539552" y="126876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Zažil/a tíživou situaci</a:t>
            </a:r>
          </a:p>
          <a:p>
            <a:endParaRPr lang="cs-CZ" sz="1600" dirty="0"/>
          </a:p>
        </p:txBody>
      </p:sp>
      <p:sp>
        <p:nvSpPr>
          <p:cNvPr id="4" name="Obdélník 3"/>
          <p:cNvSpPr/>
          <p:nvPr/>
        </p:nvSpPr>
        <p:spPr>
          <a:xfrm>
            <a:off x="3456384" y="1303015"/>
            <a:ext cx="5076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Čas</a:t>
            </a:r>
          </a:p>
          <a:p>
            <a:r>
              <a:rPr lang="cs-CZ" sz="1200" dirty="0"/>
              <a:t>Dcera měla opožděný vývoj a díky odborníkům a pomoci v MC jsme vše skvěle dohnaly</a:t>
            </a:r>
          </a:p>
          <a:p>
            <a:r>
              <a:rPr lang="cs-CZ" sz="1200" dirty="0"/>
              <a:t>Kolektiv</a:t>
            </a:r>
          </a:p>
          <a:p>
            <a:r>
              <a:rPr lang="cs-CZ" sz="1200" dirty="0"/>
              <a:t>Kožní onemocnění, nemoc dítěte, studium VŠ</a:t>
            </a:r>
          </a:p>
          <a:p>
            <a:r>
              <a:rPr lang="cs-CZ" sz="1200" dirty="0"/>
              <a:t>náběh na laktační psychózu, panickou poruchu</a:t>
            </a:r>
          </a:p>
          <a:p>
            <a:r>
              <a:rPr lang="cs-CZ" sz="1200" dirty="0"/>
              <a:t>pomohly rozhovory s provozní a lektorkami </a:t>
            </a:r>
            <a:r>
              <a:rPr lang="cs-CZ" sz="1200" dirty="0" err="1"/>
              <a:t>mimiklubu</a:t>
            </a:r>
            <a:r>
              <a:rPr lang="cs-CZ" sz="1200" dirty="0"/>
              <a:t>, kurz efektivního rodičovství</a:t>
            </a:r>
          </a:p>
          <a:p>
            <a:r>
              <a:rPr lang="cs-CZ" sz="1200" dirty="0"/>
              <a:t>Nemoc manžela</a:t>
            </a:r>
          </a:p>
          <a:p>
            <a:r>
              <a:rPr lang="cs-CZ" sz="1200" dirty="0"/>
              <a:t>Nespavost v noci, stále se s tím potýkám.</a:t>
            </a:r>
          </a:p>
          <a:p>
            <a:r>
              <a:rPr lang="cs-CZ" sz="1200" dirty="0"/>
              <a:t>Nic - čas, přátelé</a:t>
            </a:r>
          </a:p>
          <a:p>
            <a:r>
              <a:rPr lang="cs-CZ" sz="1200" dirty="0"/>
              <a:t>pobyt v nemocnici - rodina</a:t>
            </a:r>
          </a:p>
          <a:p>
            <a:r>
              <a:rPr lang="cs-CZ" sz="1200" dirty="0"/>
              <a:t>rodiče</a:t>
            </a:r>
          </a:p>
          <a:p>
            <a:r>
              <a:rPr lang="cs-CZ" sz="1200" dirty="0"/>
              <a:t>Rodiče</a:t>
            </a:r>
          </a:p>
          <a:p>
            <a:r>
              <a:rPr lang="cs-CZ" sz="1200" dirty="0"/>
              <a:t>Rodina</a:t>
            </a:r>
          </a:p>
          <a:p>
            <a:r>
              <a:rPr lang="cs-CZ" sz="1200" dirty="0"/>
              <a:t>rodina + RC</a:t>
            </a:r>
          </a:p>
          <a:p>
            <a:r>
              <a:rPr lang="cs-CZ" sz="1200" dirty="0"/>
              <a:t>Rozchod s partnerem</a:t>
            </a:r>
          </a:p>
          <a:p>
            <a:r>
              <a:rPr lang="cs-CZ" sz="1200" dirty="0"/>
              <a:t>rozvod/nová partnerka, úmrtí rodičů (tedy babičky a dědy dcery)</a:t>
            </a:r>
          </a:p>
          <a:p>
            <a:r>
              <a:rPr lang="cs-CZ" sz="1200" dirty="0"/>
              <a:t>Bachovy esence</a:t>
            </a:r>
          </a:p>
          <a:p>
            <a:r>
              <a:rPr lang="cs-CZ" sz="1200" dirty="0"/>
              <a:t>samotné </a:t>
            </a:r>
            <a:r>
              <a:rPr lang="cs-CZ" sz="1200" dirty="0" err="1"/>
              <a:t>návštevy</a:t>
            </a:r>
            <a:r>
              <a:rPr lang="cs-CZ" sz="1200" dirty="0"/>
              <a:t> RC</a:t>
            </a:r>
          </a:p>
          <a:p>
            <a:r>
              <a:rPr lang="cs-CZ" sz="1200" dirty="0"/>
              <a:t>Úmrtí v rodině -&gt; rodina</a:t>
            </a:r>
          </a:p>
          <a:p>
            <a:r>
              <a:rPr lang="cs-CZ" sz="1200" dirty="0"/>
              <a:t>Zažívám stále a překonávám sama.</a:t>
            </a:r>
          </a:p>
          <a:p>
            <a:r>
              <a:rPr lang="cs-CZ" sz="1200" dirty="0"/>
              <a:t>Ztráta zaměstnání, jeden příjem (finanční). Pomohla kamarádka - jak šetřit peníze</a:t>
            </a:r>
            <a:endParaRPr lang="cs-CZ" sz="12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1210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60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6201</TotalTime>
  <Words>590</Words>
  <Application>Microsoft Office PowerPoint</Application>
  <PresentationFormat>Předvádění na obrazovce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Demografie respondentů</vt:lpstr>
      <vt:lpstr>Jak jste se dozvěděl/a o RC</vt:lpstr>
      <vt:lpstr>Počet dětí a jejich věk</vt:lpstr>
      <vt:lpstr>Rodinné zázemí  v místě bydliště</vt:lpstr>
      <vt:lpstr>Pocity rodičů</vt:lpstr>
      <vt:lpstr>Pocity rodičů</vt:lpstr>
      <vt:lpstr>Nakolik se domníváte, že znáte vývojová období dítěte a projevy chování, které patří k určitému věku?</vt:lpstr>
      <vt:lpstr>Tíživá životní situace během rodičovství a co ji pomohlo překonat</vt:lpstr>
      <vt:lpstr>Jak často navštěvujete aktivity RC</vt:lpstr>
      <vt:lpstr>Co vám přineslo navštěvování aktivit RC</vt:lpstr>
      <vt:lpstr>Využíváte nabídky naší půjčovny</vt:lpstr>
      <vt:lpstr>Je něco, co byste nám rád/a sdělil/a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</dc:creator>
  <cp:lastModifiedBy>Luci</cp:lastModifiedBy>
  <cp:revision>119</cp:revision>
  <dcterms:created xsi:type="dcterms:W3CDTF">2014-11-22T19:36:58Z</dcterms:created>
  <dcterms:modified xsi:type="dcterms:W3CDTF">2017-11-27T18:01:44Z</dcterms:modified>
</cp:coreProperties>
</file>