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80" r:id="rId16"/>
    <p:sldId id="276" r:id="rId17"/>
    <p:sldId id="279" r:id="rId18"/>
    <p:sldId id="273" r:id="rId19"/>
    <p:sldId id="274" r:id="rId20"/>
    <p:sldId id="281" r:id="rId21"/>
    <p:sldId id="285" r:id="rId22"/>
    <p:sldId id="284" r:id="rId23"/>
    <p:sldId id="282" r:id="rId24"/>
    <p:sldId id="28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ana Jemelková" initials="A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134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3884386-5FAA-425E-B0A3-F8A5E833C2A2}" type="datetimeFigureOut">
              <a:rPr lang="cs-CZ" smtClean="0"/>
              <a:t>18. 11. 2015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2185163-96BC-48AF-9A98-399D176C117C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386-5FAA-425E-B0A3-F8A5E833C2A2}" type="datetimeFigureOut">
              <a:rPr lang="cs-CZ" smtClean="0"/>
              <a:t>18. 11. 2015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5163-96BC-48AF-9A98-399D176C1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386-5FAA-425E-B0A3-F8A5E833C2A2}" type="datetimeFigureOut">
              <a:rPr lang="cs-CZ" smtClean="0"/>
              <a:t>18. 11. 2015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5163-96BC-48AF-9A98-399D176C1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386-5FAA-425E-B0A3-F8A5E833C2A2}" type="datetimeFigureOut">
              <a:rPr lang="cs-CZ" smtClean="0"/>
              <a:t>18. 11. 2015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5163-96BC-48AF-9A98-399D176C1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386-5FAA-425E-B0A3-F8A5E833C2A2}" type="datetimeFigureOut">
              <a:rPr lang="cs-CZ" smtClean="0"/>
              <a:t>18. 11. 2015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5163-96BC-48AF-9A98-399D176C1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386-5FAA-425E-B0A3-F8A5E833C2A2}" type="datetimeFigureOut">
              <a:rPr lang="cs-CZ" smtClean="0"/>
              <a:t>18. 11. 2015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5163-96BC-48AF-9A98-399D176C117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386-5FAA-425E-B0A3-F8A5E833C2A2}" type="datetimeFigureOut">
              <a:rPr lang="cs-CZ" smtClean="0"/>
              <a:t>18. 11. 2015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5163-96BC-48AF-9A98-399D176C1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386-5FAA-425E-B0A3-F8A5E833C2A2}" type="datetimeFigureOut">
              <a:rPr lang="cs-CZ" smtClean="0"/>
              <a:t>18. 11. 2015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5163-96BC-48AF-9A98-399D176C1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386-5FAA-425E-B0A3-F8A5E833C2A2}" type="datetimeFigureOut">
              <a:rPr lang="cs-CZ" smtClean="0"/>
              <a:t>18. 11. 2015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5163-96BC-48AF-9A98-399D176C1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386-5FAA-425E-B0A3-F8A5E833C2A2}" type="datetimeFigureOut">
              <a:rPr lang="cs-CZ" smtClean="0"/>
              <a:t>18. 11. 2015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5163-96BC-48AF-9A98-399D176C117C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386-5FAA-425E-B0A3-F8A5E833C2A2}" type="datetimeFigureOut">
              <a:rPr lang="cs-CZ" smtClean="0"/>
              <a:t>18. 11. 2015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5163-96BC-48AF-9A98-399D176C1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3884386-5FAA-425E-B0A3-F8A5E833C2A2}" type="datetimeFigureOut">
              <a:rPr lang="cs-CZ" smtClean="0"/>
              <a:t>18. 11. 2015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2185163-96BC-48AF-9A98-399D176C117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vojcata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sis_prohlaseni_dobrovolnika.pdf" TargetMode="External"/><Relationship Id="rId2" Type="http://schemas.openxmlformats.org/officeDocument/2006/relationships/hyperlink" Target="asis_mlcenlivost_dobrovolnika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116632"/>
            <a:ext cx="3672408" cy="1702160"/>
          </a:xfrm>
        </p:spPr>
        <p:txBody>
          <a:bodyPr/>
          <a:lstStyle/>
          <a:p>
            <a:r>
              <a:rPr lang="cs-CZ" dirty="0" smtClean="0"/>
              <a:t>Dobrovolnický program: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7298" y="5301208"/>
            <a:ext cx="3309803" cy="1260629"/>
          </a:xfrm>
        </p:spPr>
        <p:txBody>
          <a:bodyPr/>
          <a:lstStyle/>
          <a:p>
            <a:r>
              <a:rPr lang="cs-CZ" dirty="0" smtClean="0"/>
              <a:t>Adriana Jemelková, </a:t>
            </a:r>
            <a:r>
              <a:rPr lang="cs-CZ" dirty="0" err="1" smtClean="0"/>
              <a:t>DiS</a:t>
            </a:r>
            <a:r>
              <a:rPr lang="cs-CZ" dirty="0" smtClean="0"/>
              <a:t>., </a:t>
            </a:r>
          </a:p>
          <a:p>
            <a:r>
              <a:rPr lang="cs-CZ" dirty="0" smtClean="0"/>
              <a:t>PhDr. Petra Tenglerová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3714"/>
            <a:ext cx="3600400" cy="157331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596796" y="3684222"/>
            <a:ext cx="3297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chemeClr val="bg2">
                    <a:lumMod val="50000"/>
                  </a:schemeClr>
                </a:solidFill>
              </a:rPr>
              <a:t>Olomoucký kraj</a:t>
            </a:r>
            <a:endParaRPr lang="cs-CZ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234601" cy="317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cs-CZ" dirty="0" smtClean="0"/>
              <a:t>Program „</a:t>
            </a:r>
            <a:r>
              <a:rPr lang="cs-CZ" dirty="0" err="1" smtClean="0"/>
              <a:t>AdoR</a:t>
            </a:r>
            <a:r>
              <a:rPr lang="cs-CZ" dirty="0" smtClean="0"/>
              <a:t>“ dnes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246548" cy="468052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dirty="0" smtClean="0"/>
              <a:t>Charakteristika: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podstata: </a:t>
            </a:r>
            <a:r>
              <a:rPr lang="cs-CZ" dirty="0"/>
              <a:t>pomoc prostřednictvím úlevové péče v </a:t>
            </a:r>
            <a:r>
              <a:rPr lang="cs-CZ" dirty="0" smtClean="0"/>
              <a:t>rodině </a:t>
            </a:r>
          </a:p>
          <a:p>
            <a:r>
              <a:rPr lang="cs-CZ" b="1" dirty="0" smtClean="0"/>
              <a:t>cíl: umožnit </a:t>
            </a:r>
            <a:r>
              <a:rPr lang="cs-CZ" b="1" dirty="0"/>
              <a:t>rodičům </a:t>
            </a:r>
            <a:r>
              <a:rPr lang="cs-CZ" b="1" dirty="0" smtClean="0"/>
              <a:t>účastnit </a:t>
            </a:r>
            <a:r>
              <a:rPr lang="cs-CZ" b="1" dirty="0"/>
              <a:t>se </a:t>
            </a:r>
            <a:r>
              <a:rPr lang="cs-CZ" b="1" dirty="0" smtClean="0"/>
              <a:t>volnočasových </a:t>
            </a:r>
            <a:r>
              <a:rPr lang="cs-CZ" b="1" dirty="0"/>
              <a:t>aktivit, usnadnit jim návštěvy lékařů, přípravy dětí do školy</a:t>
            </a:r>
            <a:r>
              <a:rPr lang="cs-CZ" b="1" dirty="0" smtClean="0"/>
              <a:t>, </a:t>
            </a:r>
            <a:r>
              <a:rPr lang="cs-CZ" b="1" dirty="0"/>
              <a:t>pomáhat </a:t>
            </a:r>
            <a:r>
              <a:rPr lang="cs-CZ" b="1" dirty="0" smtClean="0"/>
              <a:t>zvládat </a:t>
            </a:r>
            <a:r>
              <a:rPr lang="cs-CZ" b="1" dirty="0"/>
              <a:t>běžný </a:t>
            </a:r>
            <a:r>
              <a:rPr lang="cs-CZ" b="1" dirty="0" smtClean="0"/>
              <a:t>život</a:t>
            </a:r>
          </a:p>
          <a:p>
            <a:r>
              <a:rPr lang="cs-CZ" b="1" dirty="0" smtClean="0"/>
              <a:t>úkol projektu: najít </a:t>
            </a:r>
            <a:r>
              <a:rPr lang="cs-CZ" b="1" dirty="0"/>
              <a:t>vhodného asistenta rodině na míru</a:t>
            </a:r>
            <a:r>
              <a:rPr lang="cs-CZ" b="1" dirty="0" smtClean="0"/>
              <a:t>, poskytovat </a:t>
            </a:r>
            <a:r>
              <a:rPr lang="cs-CZ" b="1" dirty="0"/>
              <a:t>všem zúčastněným supervize, konzultace, odborná školení a </a:t>
            </a:r>
            <a:r>
              <a:rPr lang="cs-CZ" b="1" dirty="0" smtClean="0"/>
              <a:t>provázení</a:t>
            </a:r>
          </a:p>
          <a:p>
            <a:r>
              <a:rPr lang="cs-CZ" dirty="0"/>
              <a:t>k</a:t>
            </a:r>
            <a:r>
              <a:rPr lang="cs-CZ" dirty="0" smtClean="0"/>
              <a:t>omunikace a prezentace programu: prostřednictvím sociální sítě </a:t>
            </a:r>
            <a:r>
              <a:rPr lang="cs-CZ" dirty="0" err="1" smtClean="0"/>
              <a:t>Facebook</a:t>
            </a:r>
            <a:r>
              <a:rPr lang="cs-CZ" dirty="0" smtClean="0"/>
              <a:t>, na webových </a:t>
            </a:r>
            <a:r>
              <a:rPr lang="cs-CZ" dirty="0"/>
              <a:t>stránkách </a:t>
            </a:r>
            <a:r>
              <a:rPr lang="cs-CZ" dirty="0" smtClean="0">
                <a:hlinkClick r:id="rId2"/>
              </a:rPr>
              <a:t>www.dvojcata.net</a:t>
            </a:r>
            <a:r>
              <a:rPr lang="cs-CZ" dirty="0" smtClean="0"/>
              <a:t>, v tisku aj.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89756" y="808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-3636912" y="693758"/>
            <a:ext cx="7024744" cy="4693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052736"/>
            <a:ext cx="7704856" cy="4968552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sz="3600" dirty="0" smtClean="0">
                <a:solidFill>
                  <a:schemeClr val="bg2">
                    <a:lumMod val="50000"/>
                  </a:schemeClr>
                </a:solidFill>
              </a:rPr>
              <a:t>Rodina</a:t>
            </a:r>
          </a:p>
          <a:p>
            <a:r>
              <a:rPr lang="cs-CZ" dirty="0"/>
              <a:t>do rodiny dochází asistent (dobrovolník) </a:t>
            </a:r>
            <a:r>
              <a:rPr lang="cs-CZ" dirty="0" smtClean="0"/>
              <a:t>v</a:t>
            </a:r>
            <a:r>
              <a:rPr lang="cs-CZ" dirty="0"/>
              <a:t> rozsahu 2-3 hodiny </a:t>
            </a:r>
            <a:r>
              <a:rPr lang="cs-CZ" dirty="0" smtClean="0"/>
              <a:t>týdně</a:t>
            </a: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 smtClean="0"/>
              <a:t>rodina </a:t>
            </a:r>
            <a:r>
              <a:rPr lang="cs-CZ" dirty="0"/>
              <a:t>vybírá ze čtyř </a:t>
            </a:r>
            <a:r>
              <a:rPr lang="cs-CZ" dirty="0" smtClean="0"/>
              <a:t>oblastí pomoci: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asistence při volnočasových </a:t>
            </a:r>
            <a:r>
              <a:rPr lang="cs-CZ" i="1" dirty="0" smtClean="0"/>
              <a:t>aktivitách</a:t>
            </a:r>
            <a:r>
              <a:rPr lang="cs-CZ" dirty="0" smtClean="0"/>
              <a:t>, 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doprovod k lékaři, na fyzioterapeutické/rehabilitační cvičení či při vyřizování na </a:t>
            </a:r>
            <a:r>
              <a:rPr lang="cs-CZ" i="1" dirty="0" smtClean="0"/>
              <a:t>úřadech</a:t>
            </a:r>
            <a:r>
              <a:rPr lang="cs-CZ" dirty="0" smtClean="0"/>
              <a:t>,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výpomoc doma u rodiny zaměřená na rozvoj psychomotorických dovedností </a:t>
            </a:r>
            <a:r>
              <a:rPr lang="cs-CZ" i="1" dirty="0" smtClean="0"/>
              <a:t>dětí</a:t>
            </a:r>
            <a:r>
              <a:rPr lang="cs-CZ" dirty="0" smtClean="0"/>
              <a:t>,</a:t>
            </a:r>
            <a:endParaRPr lang="cs-CZ" b="1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 smtClean="0"/>
              <a:t>výpomoc </a:t>
            </a:r>
            <a:r>
              <a:rPr lang="cs-CZ" i="1" dirty="0"/>
              <a:t>při obstarávání školních povinností a učení u dětí v první třídě základní školy</a:t>
            </a:r>
          </a:p>
          <a:p>
            <a:r>
              <a:rPr lang="cs-CZ" dirty="0"/>
              <a:t>z</a:t>
            </a:r>
            <a:r>
              <a:rPr lang="cs-CZ" dirty="0" smtClean="0"/>
              <a:t>apojit </a:t>
            </a:r>
            <a:r>
              <a:rPr lang="cs-CZ" dirty="0"/>
              <a:t>se </a:t>
            </a:r>
            <a:r>
              <a:rPr lang="cs-CZ" dirty="0" smtClean="0"/>
              <a:t>může </a:t>
            </a:r>
            <a:r>
              <a:rPr lang="cs-CZ" dirty="0"/>
              <a:t>jakákoliv rodina zdarma, </a:t>
            </a:r>
            <a:r>
              <a:rPr lang="cs-CZ" dirty="0" smtClean="0"/>
              <a:t>pokud splňuje </a:t>
            </a:r>
            <a:r>
              <a:rPr lang="cs-CZ" dirty="0"/>
              <a:t>požadavek věku </a:t>
            </a:r>
            <a:r>
              <a:rPr lang="cs-CZ" dirty="0" smtClean="0"/>
              <a:t>dvojčat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1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196752"/>
            <a:ext cx="7632848" cy="56612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3000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cs-CZ" sz="3000" dirty="0" smtClean="0">
                <a:solidFill>
                  <a:schemeClr val="bg2">
                    <a:lumMod val="50000"/>
                  </a:schemeClr>
                </a:solidFill>
              </a:rPr>
              <a:t>obrovolník - asistent</a:t>
            </a:r>
          </a:p>
          <a:p>
            <a:r>
              <a:rPr lang="cs-CZ" dirty="0" smtClean="0"/>
              <a:t>asistentem se může </a:t>
            </a:r>
            <a:r>
              <a:rPr lang="cs-CZ" dirty="0"/>
              <a:t>stát dobrovolník registrovaný v </a:t>
            </a:r>
            <a:r>
              <a:rPr lang="cs-CZ" dirty="0" smtClean="0"/>
              <a:t>olomouckých dobrovolnických centrech </a:t>
            </a:r>
            <a:r>
              <a:rPr lang="cs-CZ" dirty="0"/>
              <a:t>(studenti Univerzity Palackého či Moravské vysoké školy Olomouc, aktivní senioři aj</a:t>
            </a:r>
            <a:r>
              <a:rPr lang="cs-CZ" dirty="0" smtClean="0"/>
              <a:t>.)</a:t>
            </a:r>
          </a:p>
          <a:p>
            <a:r>
              <a:rPr lang="cs-CZ" dirty="0"/>
              <a:t>a</a:t>
            </a:r>
            <a:r>
              <a:rPr lang="cs-CZ" dirty="0" smtClean="0"/>
              <a:t>sistenti </a:t>
            </a:r>
            <a:r>
              <a:rPr lang="cs-CZ" dirty="0"/>
              <a:t>jsou vybíráni na základě přijímacího pohovoru, doložení trestní způsobilosti a čestného </a:t>
            </a:r>
            <a:r>
              <a:rPr lang="cs-CZ" dirty="0" smtClean="0"/>
              <a:t>prohlášení zdravotní způsobilosti </a:t>
            </a:r>
          </a:p>
          <a:p>
            <a:r>
              <a:rPr lang="cs-CZ" sz="1000" dirty="0" smtClean="0">
                <a:hlinkClick r:id="rId2" action="ppaction://hlinkfile"/>
              </a:rPr>
              <a:t>asis_mlcenlivost_dobrovolnika.pdf</a:t>
            </a:r>
            <a:endParaRPr lang="cs-CZ" sz="1000" dirty="0" smtClean="0"/>
          </a:p>
          <a:p>
            <a:r>
              <a:rPr lang="cs-CZ" sz="1000" dirty="0" smtClean="0">
                <a:hlinkClick r:id="rId3" action="ppaction://hlinkfile"/>
              </a:rPr>
              <a:t>asis_prohlaseni_dobrovolnika.pdf</a:t>
            </a:r>
            <a:endParaRPr lang="cs-CZ" sz="1000" dirty="0" smtClean="0"/>
          </a:p>
          <a:p>
            <a:r>
              <a:rPr lang="cs-CZ" dirty="0" smtClean="0"/>
              <a:t>je </a:t>
            </a:r>
            <a:r>
              <a:rPr lang="cs-CZ" dirty="0"/>
              <a:t>povinen vést pravidelný </a:t>
            </a:r>
            <a:r>
              <a:rPr lang="cs-CZ" dirty="0" smtClean="0"/>
              <a:t>deník</a:t>
            </a:r>
            <a:endParaRPr lang="cs-CZ" b="1" i="1" dirty="0"/>
          </a:p>
        </p:txBody>
      </p:sp>
      <p:sp>
        <p:nvSpPr>
          <p:cNvPr id="6" name="Nadpis 5"/>
          <p:cNvSpPr txBox="1">
            <a:spLocks noGrp="1"/>
          </p:cNvSpPr>
          <p:nvPr>
            <p:ph type="title"/>
          </p:nvPr>
        </p:nvSpPr>
        <p:spPr>
          <a:xfrm>
            <a:off x="4716016" y="25212"/>
            <a:ext cx="335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57606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Cíle aktivit projektu </a:t>
            </a:r>
            <a:endParaRPr lang="cs-CZ" b="1" i="1" dirty="0" smtClean="0">
              <a:solidFill>
                <a:schemeClr val="tx1"/>
              </a:solidFill>
            </a:endParaRPr>
          </a:p>
          <a:p>
            <a:r>
              <a:rPr lang="cs-CZ" dirty="0" smtClean="0"/>
              <a:t>poskytovat rodinám s dvojčaty/</a:t>
            </a:r>
            <a:r>
              <a:rPr lang="cs-CZ" dirty="0" err="1" smtClean="0"/>
              <a:t>vícerčaty</a:t>
            </a:r>
            <a:r>
              <a:rPr lang="cs-CZ" dirty="0" smtClean="0"/>
              <a:t> pomoc a úlevu </a:t>
            </a:r>
          </a:p>
          <a:p>
            <a:r>
              <a:rPr lang="cs-CZ" dirty="0" smtClean="0"/>
              <a:t>podporovat </a:t>
            </a:r>
            <a:r>
              <a:rPr lang="cs-CZ" dirty="0"/>
              <a:t>rodiny s </a:t>
            </a:r>
            <a:r>
              <a:rPr lang="cs-CZ" dirty="0" err="1"/>
              <a:t>vícerčaty</a:t>
            </a:r>
            <a:r>
              <a:rPr lang="cs-CZ" dirty="0"/>
              <a:t> v pravidelných volnočasových </a:t>
            </a:r>
            <a:r>
              <a:rPr lang="cs-CZ" dirty="0" smtClean="0"/>
              <a:t>aktivitách </a:t>
            </a:r>
          </a:p>
          <a:p>
            <a:r>
              <a:rPr lang="cs-CZ" dirty="0" smtClean="0"/>
              <a:t>zvýšit </a:t>
            </a:r>
            <a:r>
              <a:rPr lang="cs-CZ" dirty="0"/>
              <a:t>povědomí veřejnosti o problematice rodin s </a:t>
            </a:r>
            <a:r>
              <a:rPr lang="cs-CZ" dirty="0" err="1" smtClean="0"/>
              <a:t>vícerčaty</a:t>
            </a:r>
            <a:r>
              <a:rPr lang="cs-CZ" dirty="0" smtClean="0"/>
              <a:t> </a:t>
            </a:r>
          </a:p>
          <a:p>
            <a:r>
              <a:rPr lang="cs-CZ" dirty="0" smtClean="0"/>
              <a:t>zvýšit </a:t>
            </a:r>
            <a:r>
              <a:rPr lang="cs-CZ" dirty="0"/>
              <a:t>povědomí veřejnosti o potřebě dobrovolnictví mezi </a:t>
            </a:r>
            <a:r>
              <a:rPr lang="cs-CZ" dirty="0" smtClean="0"/>
              <a:t>lidmi</a:t>
            </a:r>
            <a:endParaRPr lang="cs-CZ" sz="1500" dirty="0"/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2699792" y="124480"/>
            <a:ext cx="619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315416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Asistent do rodiny s dvojčaty a </a:t>
            </a:r>
            <a:r>
              <a:rPr lang="cs-CZ" dirty="0" err="1" smtClean="0"/>
              <a:t>vícerčaty</a:t>
            </a:r>
            <a:r>
              <a:rPr lang="cs-CZ" dirty="0" smtClean="0"/>
              <a:t> Olomouc dnes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060848"/>
            <a:ext cx="7488948" cy="3771781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sz="3400" dirty="0" smtClean="0">
                <a:solidFill>
                  <a:schemeClr val="bg2">
                    <a:lumMod val="50000"/>
                  </a:schemeClr>
                </a:solidFill>
              </a:rPr>
              <a:t>Aktivity </a:t>
            </a:r>
            <a:endParaRPr lang="cs-CZ" sz="3400" b="1" dirty="0" smtClean="0">
              <a:solidFill>
                <a:schemeClr val="tx1"/>
              </a:solidFill>
            </a:endParaRPr>
          </a:p>
          <a:p>
            <a:r>
              <a:rPr lang="cs-CZ" sz="3400" dirty="0" smtClean="0"/>
              <a:t> Vstupní školení dobrovolníků</a:t>
            </a:r>
          </a:p>
          <a:p>
            <a:r>
              <a:rPr lang="cs-CZ" sz="3400" dirty="0" smtClean="0"/>
              <a:t> Supervize </a:t>
            </a:r>
            <a:r>
              <a:rPr lang="cs-CZ" sz="3400" dirty="0"/>
              <a:t>s </a:t>
            </a:r>
            <a:r>
              <a:rPr lang="cs-CZ" sz="3400" dirty="0" smtClean="0"/>
              <a:t>psycholožkou</a:t>
            </a:r>
          </a:p>
          <a:p>
            <a:r>
              <a:rPr lang="cs-CZ" sz="3400" dirty="0" smtClean="0"/>
              <a:t> Zajištění </a:t>
            </a:r>
            <a:r>
              <a:rPr lang="cs-CZ" sz="3400" dirty="0"/>
              <a:t>návaznosti a síťování služeb </a:t>
            </a:r>
          </a:p>
          <a:p>
            <a:r>
              <a:rPr lang="cs-CZ" sz="3400" dirty="0" smtClean="0"/>
              <a:t> Vzdělávací </a:t>
            </a:r>
            <a:r>
              <a:rPr lang="cs-CZ" sz="3400" dirty="0"/>
              <a:t>kurzy pro asistenty</a:t>
            </a:r>
          </a:p>
          <a:p>
            <a:r>
              <a:rPr lang="cs-CZ" sz="3400" dirty="0" smtClean="0"/>
              <a:t> Vzdělávací </a:t>
            </a:r>
            <a:r>
              <a:rPr lang="cs-CZ" sz="3400" dirty="0"/>
              <a:t>kurzy pro rodiny</a:t>
            </a:r>
          </a:p>
          <a:p>
            <a:r>
              <a:rPr lang="cs-CZ" sz="3400" dirty="0" smtClean="0"/>
              <a:t> Zvyšování </a:t>
            </a:r>
            <a:r>
              <a:rPr lang="cs-CZ" sz="3400" dirty="0"/>
              <a:t>informovanosti veřejnosti</a:t>
            </a:r>
          </a:p>
          <a:p>
            <a:endParaRPr lang="cs-CZ" sz="1300" dirty="0" smtClean="0"/>
          </a:p>
          <a:p>
            <a:pPr marL="68580" indent="0">
              <a:buNone/>
            </a:pPr>
            <a:endParaRPr lang="cs-CZ" sz="1300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89756" y="808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912768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Současná podoba programu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77178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10 asistentek v terénu: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z </a:t>
            </a:r>
            <a:r>
              <a:rPr lang="cs-CZ" dirty="0">
                <a:solidFill>
                  <a:schemeClr val="tx1"/>
                </a:solidFill>
              </a:rPr>
              <a:t>toho </a:t>
            </a:r>
            <a:r>
              <a:rPr lang="cs-CZ" dirty="0" smtClean="0">
                <a:solidFill>
                  <a:schemeClr val="tx1"/>
                </a:solidFill>
              </a:rPr>
              <a:t>1 pracující aktivní babička a 1 klient ÚP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proškolování prozatím u Dobrovolnického centra </a:t>
            </a:r>
            <a:r>
              <a:rPr lang="cs-CZ" dirty="0" err="1" smtClean="0">
                <a:solidFill>
                  <a:schemeClr val="tx1"/>
                </a:solidFill>
              </a:rPr>
              <a:t>Jika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rodina: dodává dotazník, fotky, dohodu, dostává brožuru pro rodiny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sistent: ozve se telefonicky nebo e-mailem, </a:t>
            </a:r>
            <a:r>
              <a:rPr lang="cs-CZ" dirty="0" err="1" smtClean="0">
                <a:solidFill>
                  <a:schemeClr val="tx1"/>
                </a:solidFill>
              </a:rPr>
              <a:t>posilá</a:t>
            </a:r>
            <a:r>
              <a:rPr lang="cs-CZ" dirty="0" smtClean="0">
                <a:solidFill>
                  <a:schemeClr val="tx1"/>
                </a:solidFill>
              </a:rPr>
              <a:t> CV, proškolen; po proškolení 1. schůzka s </a:t>
            </a:r>
            <a:r>
              <a:rPr lang="cs-CZ" dirty="0" err="1" smtClean="0">
                <a:solidFill>
                  <a:schemeClr val="tx1"/>
                </a:solidFill>
              </a:rPr>
              <a:t>garantkou</a:t>
            </a:r>
            <a:r>
              <a:rPr lang="cs-CZ" dirty="0" smtClean="0">
                <a:solidFill>
                  <a:schemeClr val="tx1"/>
                </a:solidFill>
              </a:rPr>
              <a:t> a koordinátorkou programu, pohovor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Rodina + asistent: rozhodne se vhodné propojení, domlouvá se první schůzka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pravidelná setkávání – 2x ročně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prezentace na „akcích pro rodiny“</a:t>
            </a:r>
          </a:p>
          <a:p>
            <a:pPr marL="68580" indent="0">
              <a:buNone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987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r>
              <a:rPr lang="cs-CZ" dirty="0"/>
              <a:t>Organizační tým programu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61946"/>
            <a:ext cx="6777317" cy="4680520"/>
          </a:xfrm>
        </p:spPr>
        <p:txBody>
          <a:bodyPr/>
          <a:lstStyle/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Mgr. Zuzana </a:t>
            </a:r>
            <a:r>
              <a:rPr lang="cs-CZ" dirty="0" err="1" smtClean="0"/>
              <a:t>Staroštíková</a:t>
            </a:r>
            <a:endParaRPr lang="cs-CZ" dirty="0" smtClean="0"/>
          </a:p>
          <a:p>
            <a:r>
              <a:rPr lang="cs-CZ" dirty="0" err="1" smtClean="0"/>
              <a:t>garantka</a:t>
            </a:r>
            <a:r>
              <a:rPr lang="cs-CZ" dirty="0" smtClean="0"/>
              <a:t> programu</a:t>
            </a:r>
            <a:endParaRPr lang="cs-CZ" dirty="0"/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Adriana Jemelková, </a:t>
            </a:r>
            <a:r>
              <a:rPr lang="cs-CZ" dirty="0" err="1" smtClean="0"/>
              <a:t>DiS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k</a:t>
            </a:r>
            <a:r>
              <a:rPr lang="cs-CZ" dirty="0" smtClean="0"/>
              <a:t>oordinátorka programu</a:t>
            </a:r>
            <a:endParaRPr lang="cs-CZ" dirty="0"/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PhDr. Petra Tenglerová</a:t>
            </a:r>
          </a:p>
          <a:p>
            <a:r>
              <a:rPr lang="cs-CZ" dirty="0"/>
              <a:t>š</a:t>
            </a:r>
            <a:r>
              <a:rPr lang="cs-CZ" dirty="0" smtClean="0"/>
              <a:t>kolitelka, </a:t>
            </a:r>
            <a:r>
              <a:rPr lang="cs-CZ" dirty="0" err="1" smtClean="0"/>
              <a:t>supervizorka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61345"/>
            <a:ext cx="1966120" cy="14745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35935"/>
            <a:ext cx="1963904" cy="14282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4365103"/>
            <a:ext cx="1966119" cy="147458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89756" y="808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4744" cy="1143000"/>
          </a:xfrm>
        </p:spPr>
        <p:txBody>
          <a:bodyPr/>
          <a:lstStyle/>
          <a:p>
            <a:r>
              <a:rPr lang="cs-CZ" dirty="0" smtClean="0"/>
              <a:t>První schůzky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578777" cy="3744416"/>
          </a:xfrm>
        </p:spPr>
      </p:pic>
      <p:sp>
        <p:nvSpPr>
          <p:cNvPr id="5" name="TextovéPole 4"/>
          <p:cNvSpPr txBox="1"/>
          <p:nvPr/>
        </p:nvSpPr>
        <p:spPr>
          <a:xfrm>
            <a:off x="4716016" y="2785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92523" y="1172387"/>
            <a:ext cx="5340085" cy="40050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27330"/>
            <a:ext cx="4464496" cy="33483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27584" y="4653136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</a:t>
            </a:r>
            <a:r>
              <a:rPr lang="cs-CZ" dirty="0"/>
              <a:t>s</a:t>
            </a:r>
            <a:r>
              <a:rPr lang="cs-CZ" dirty="0" smtClean="0"/>
              <a:t>chůzky jsou obohacené i krásnými životními okamžiky - jako například prvním postavením dítěte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44008" y="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31307"/>
            <a:ext cx="7632848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A takto to může vypadat při reálné asistenci …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79546"/>
            <a:ext cx="3703546" cy="277766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32" y="1579546"/>
            <a:ext cx="2590800" cy="34480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73" y="3933056"/>
            <a:ext cx="3357134" cy="251611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89756" y="808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cs-CZ" dirty="0" smtClean="0"/>
              <a:t>Dobrovolnictví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92500"/>
          </a:bodyPr>
          <a:lstStyle/>
          <a:p>
            <a:r>
              <a:rPr lang="cs-CZ" dirty="0"/>
              <a:t>Matoušek (2003):</a:t>
            </a:r>
          </a:p>
          <a:p>
            <a:pPr marL="68580" indent="0">
              <a:buNone/>
            </a:pPr>
            <a:r>
              <a:rPr lang="cs-CZ" i="1" dirty="0"/>
              <a:t>„</a:t>
            </a:r>
            <a:r>
              <a:rPr lang="cs-CZ" b="1" i="1" dirty="0"/>
              <a:t>Dobrovolnictví je neplacená a nekariérní činnost , kterou lidé provádějí proto, aby pomohli svým bližním, komunitě nebo společnosti.“</a:t>
            </a:r>
          </a:p>
          <a:p>
            <a:r>
              <a:rPr lang="cs-CZ" dirty="0"/>
              <a:t>jeho kořeny sahají do daleké minulosti</a:t>
            </a:r>
          </a:p>
          <a:p>
            <a:r>
              <a:rPr lang="cs-CZ" dirty="0"/>
              <a:t>dnes je fenoménem překračujícím hranice států, náboženských a sociálních skupin</a:t>
            </a:r>
          </a:p>
          <a:p>
            <a:r>
              <a:rPr lang="cs-CZ" dirty="0"/>
              <a:t>ukazuje na možnost soužití, založeném na pomoci a solidaritě lidí navzájem</a:t>
            </a:r>
            <a:endParaRPr lang="cs-CZ" b="1" i="1" dirty="0"/>
          </a:p>
          <a:p>
            <a:pPr marL="68580" indent="0"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715623" y="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94100"/>
            <a:ext cx="7024744" cy="1143000"/>
          </a:xfrm>
        </p:spPr>
        <p:txBody>
          <a:bodyPr/>
          <a:lstStyle/>
          <a:p>
            <a:r>
              <a:rPr lang="cs-CZ" dirty="0" smtClean="0"/>
              <a:t>Pravidelná setkání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89756" y="808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56" y="1361430"/>
            <a:ext cx="3840427" cy="288032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8" y="1360454"/>
            <a:ext cx="3672408" cy="2754306"/>
          </a:xfrm>
          <a:prstGeom prst="rect">
            <a:avLst/>
          </a:prstGeom>
        </p:spPr>
      </p:pic>
      <p:pic>
        <p:nvPicPr>
          <p:cNvPr id="14" name="Zástupný symbol pro obsah 1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9" y="4005064"/>
            <a:ext cx="3240360" cy="2430270"/>
          </a:xfr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79270"/>
            <a:ext cx="3575811" cy="26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47" y="188640"/>
            <a:ext cx="4716016" cy="35370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6"/>
            <a:ext cx="4656273" cy="3492204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3767435" cy="5023247"/>
          </a:xfrm>
        </p:spPr>
      </p:pic>
    </p:spTree>
    <p:extLst>
      <p:ext uri="{BB962C8B-B14F-4D97-AF65-F5344CB8AC3E}">
        <p14:creationId xmlns:p14="http://schemas.microsoft.com/office/powerpoint/2010/main" val="9203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7524328" cy="5643246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28" y="-1395536"/>
            <a:ext cx="7023251" cy="5112568"/>
          </a:xfrm>
        </p:spPr>
      </p:pic>
    </p:spTree>
    <p:extLst>
      <p:ext uri="{BB962C8B-B14F-4D97-AF65-F5344CB8AC3E}">
        <p14:creationId xmlns:p14="http://schemas.microsoft.com/office/powerpoint/2010/main" val="6987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748464" cy="232932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Naše vize a plány do budoucna?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4048" y="4293096"/>
            <a:ext cx="3312368" cy="153953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9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024744" cy="1143000"/>
          </a:xfrm>
        </p:spPr>
        <p:txBody>
          <a:bodyPr/>
          <a:lstStyle/>
          <a:p>
            <a:r>
              <a:rPr lang="cs-CZ" dirty="0" smtClean="0"/>
              <a:t>Děkujeme za pozornost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6296" y="5445224"/>
            <a:ext cx="584513" cy="387405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9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cs-CZ" dirty="0" smtClean="0"/>
              <a:t>Dobrovolnický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28800"/>
            <a:ext cx="6777317" cy="446449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základě jej tvoří:</a:t>
            </a:r>
            <a:br>
              <a:rPr lang="cs-CZ" dirty="0"/>
            </a:br>
            <a:endParaRPr lang="cs-CZ" dirty="0"/>
          </a:p>
          <a:p>
            <a:pPr marL="68580" indent="0">
              <a:buNone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1) Dobrovolník</a:t>
            </a:r>
          </a:p>
          <a:p>
            <a:r>
              <a:rPr lang="cs-CZ" b="1" dirty="0"/>
              <a:t>osoba, která poskytuje svůj čas, energii, vědomosti a dovednosti ku prospěchu ostatních lidí či společnosti bez nároku na finanční odměnu</a:t>
            </a:r>
          </a:p>
          <a:p>
            <a:r>
              <a:rPr lang="cs-CZ" dirty="0"/>
              <a:t>je mostem v procesu spolupráce mezi státem, komerčním sektorem a sektorem neziskových organizací</a:t>
            </a:r>
          </a:p>
          <a:p>
            <a:r>
              <a:rPr lang="cs-CZ" dirty="0"/>
              <a:t>není motivován penězi, ale možností poznání nových zážitků, zkušeností, navazováním nových přátelství, </a:t>
            </a:r>
            <a:r>
              <a:rPr lang="cs-CZ" b="1" dirty="0"/>
              <a:t>seberealizací a možností být pro někoho užitečným</a:t>
            </a:r>
          </a:p>
          <a:p>
            <a:r>
              <a:rPr lang="cs-CZ" dirty="0"/>
              <a:t>má stanovená </a:t>
            </a:r>
            <a:r>
              <a:rPr lang="cs-CZ" b="1" dirty="0"/>
              <a:t>určitá práva a povinnosti </a:t>
            </a:r>
            <a:r>
              <a:rPr lang="cs-CZ" dirty="0"/>
              <a:t>– uvedené v etickém kodexu dané organizace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3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 flipH="1">
            <a:off x="1187624" y="548680"/>
            <a:ext cx="189734" cy="21602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2) Koordinátor programu</a:t>
            </a:r>
          </a:p>
          <a:p>
            <a:r>
              <a:rPr lang="cs-CZ" dirty="0"/>
              <a:t>zabývá se koordinací celého chodu dobrovolnické organizace, propaguje činnost organizace;</a:t>
            </a:r>
          </a:p>
          <a:p>
            <a:r>
              <a:rPr lang="cs-CZ" dirty="0"/>
              <a:t>hodnotí činnost dobrovolníků;</a:t>
            </a:r>
          </a:p>
          <a:p>
            <a:pPr lvl="0"/>
            <a:r>
              <a:rPr lang="cs-CZ" dirty="0"/>
              <a:t>řeší případné problémy a nedorozumění;</a:t>
            </a:r>
          </a:p>
          <a:p>
            <a:pPr lvl="0"/>
            <a:r>
              <a:rPr lang="cs-CZ" dirty="0"/>
              <a:t>hledá cesty k poděkování dobrovolníkům;</a:t>
            </a:r>
          </a:p>
          <a:p>
            <a:pPr lvl="0"/>
            <a:r>
              <a:rPr lang="cs-CZ" dirty="0"/>
              <a:t>je kontaktní osobou mezi dobrovolníky, zaměstnanci a klienty organizace;</a:t>
            </a:r>
          </a:p>
          <a:p>
            <a:pPr lvl="0"/>
            <a:r>
              <a:rPr lang="cs-CZ" dirty="0"/>
              <a:t>zpracovává kodexy práv a povinností dobrovolníků a pravidla mlčenlivosti;</a:t>
            </a:r>
          </a:p>
          <a:p>
            <a:r>
              <a:rPr lang="cs-CZ" dirty="0"/>
              <a:t>vede potřebnou administrativu a udržuje povědomí o organizaci prostřednictvím médií. 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89756" y="808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432048" cy="9265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endParaRPr lang="cs-CZ" dirty="0"/>
          </a:p>
          <a:p>
            <a:pPr marL="68580" indent="0">
              <a:buNone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3) Supervize</a:t>
            </a:r>
          </a:p>
          <a:p>
            <a:pPr marL="68580" indent="0"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komunikační kanál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ochrana </a:t>
            </a:r>
          </a:p>
          <a:p>
            <a:pPr>
              <a:buNone/>
            </a:pPr>
            <a:r>
              <a:rPr lang="cs-CZ" dirty="0">
                <a:solidFill>
                  <a:schemeClr val="tx1"/>
                </a:solidFill>
              </a:rPr>
              <a:t>  dobrovolníka, klienta, organizace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 prevence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růst</a:t>
            </a:r>
          </a:p>
          <a:p>
            <a:endParaRPr lang="cs-CZ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2088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Pilotní program „Asistent do rodiny“ - Plzeň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752528"/>
          </a:xfrm>
        </p:spPr>
        <p:txBody>
          <a:bodyPr>
            <a:normAutofit fontScale="92500"/>
          </a:bodyPr>
          <a:lstStyle/>
          <a:p>
            <a:r>
              <a:rPr lang="cs-CZ" dirty="0"/>
              <a:t>první vize realizace programu vznikly v Klubu dvojčat a </a:t>
            </a:r>
            <a:r>
              <a:rPr lang="cs-CZ" dirty="0" err="1"/>
              <a:t>vícerčat</a:t>
            </a:r>
            <a:r>
              <a:rPr lang="cs-CZ" dirty="0"/>
              <a:t> </a:t>
            </a:r>
            <a:r>
              <a:rPr lang="cs-CZ" b="1" dirty="0"/>
              <a:t>Plzeň</a:t>
            </a:r>
          </a:p>
          <a:p>
            <a:r>
              <a:rPr lang="cs-CZ" b="1" dirty="0"/>
              <a:t>Mgr. Šárka Káňová</a:t>
            </a:r>
            <a:r>
              <a:rPr lang="cs-CZ" dirty="0"/>
              <a:t>, autorka programu a maminka dvojčat, při vzniku programu čerpala z vize amerického hnutí </a:t>
            </a:r>
          </a:p>
          <a:p>
            <a:pPr>
              <a:buNone/>
            </a:pPr>
            <a:r>
              <a:rPr lang="cs-CZ" dirty="0"/>
              <a:t>    „Big </a:t>
            </a:r>
            <a:r>
              <a:rPr lang="cs-CZ" dirty="0" err="1"/>
              <a:t>Brothers</a:t>
            </a:r>
            <a:r>
              <a:rPr lang="cs-CZ" dirty="0"/>
              <a:t> Big </a:t>
            </a:r>
            <a:r>
              <a:rPr lang="cs-CZ" dirty="0" err="1"/>
              <a:t>Sisters</a:t>
            </a:r>
            <a:r>
              <a:rPr lang="cs-CZ" dirty="0"/>
              <a:t>“</a:t>
            </a:r>
          </a:p>
          <a:p>
            <a:r>
              <a:rPr lang="cs-CZ" dirty="0"/>
              <a:t>první veřejná prezentace programu Asistent do rodiny Plzeň proběhla na 1. mezinárodní konferenci o dvojčatech v roce 2012 v Praze, v olomouckém Centru pro rodiny s dvojčaty a </a:t>
            </a:r>
            <a:r>
              <a:rPr lang="cs-CZ" dirty="0" err="1"/>
              <a:t>vícerčaty</a:t>
            </a:r>
            <a:r>
              <a:rPr lang="cs-CZ" dirty="0"/>
              <a:t> cítili po pozitivních ohlasech ze strany rodin z Plzně potřebu založit podobný program i na Moravě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89756" y="808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352928" cy="504056"/>
          </a:xfrm>
        </p:spPr>
        <p:txBody>
          <a:bodyPr>
            <a:noAutofit/>
          </a:bodyPr>
          <a:lstStyle/>
          <a:p>
            <a:r>
              <a:rPr lang="cs-CZ" sz="2800" dirty="0" smtClean="0"/>
              <a:t>Vznik programu Asistent do rodiny s dvojčaty a </a:t>
            </a:r>
            <a:r>
              <a:rPr lang="cs-CZ" sz="2800" dirty="0" err="1" smtClean="0"/>
              <a:t>vícerčaty</a:t>
            </a:r>
            <a:r>
              <a:rPr lang="cs-CZ" sz="2800" dirty="0" smtClean="0"/>
              <a:t> Olomouc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16832"/>
            <a:ext cx="6984892" cy="4176464"/>
          </a:xfrm>
        </p:spPr>
        <p:txBody>
          <a:bodyPr>
            <a:normAutofit fontScale="70000" lnSpcReduction="20000"/>
          </a:bodyPr>
          <a:lstStyle/>
          <a:p>
            <a:r>
              <a:rPr lang="cs-CZ" sz="3300" dirty="0" smtClean="0"/>
              <a:t>průzkum </a:t>
            </a:r>
            <a:r>
              <a:rPr lang="cs-CZ" sz="3300" dirty="0"/>
              <a:t>zájmu o </a:t>
            </a:r>
            <a:r>
              <a:rPr lang="cs-CZ" sz="3300" dirty="0" smtClean="0"/>
              <a:t>službu </a:t>
            </a:r>
            <a:r>
              <a:rPr lang="cs-CZ" sz="3300" dirty="0"/>
              <a:t>mezi klienty centra </a:t>
            </a:r>
            <a:endParaRPr lang="cs-CZ" sz="3300" dirty="0" smtClean="0"/>
          </a:p>
          <a:p>
            <a:r>
              <a:rPr lang="cs-CZ" sz="3300" dirty="0" smtClean="0"/>
              <a:t>pozitivní ohlasy na program = nová služba pro klienty centra</a:t>
            </a:r>
          </a:p>
          <a:p>
            <a:r>
              <a:rPr lang="cs-CZ" sz="3300" dirty="0"/>
              <a:t>o</a:t>
            </a:r>
            <a:r>
              <a:rPr lang="cs-CZ" sz="3300" dirty="0" smtClean="0"/>
              <a:t>slovení koordinátorky programu</a:t>
            </a:r>
          </a:p>
          <a:p>
            <a:r>
              <a:rPr lang="cs-CZ" sz="3300" dirty="0"/>
              <a:t>n</a:t>
            </a:r>
            <a:r>
              <a:rPr lang="cs-CZ" sz="3300" dirty="0" smtClean="0"/>
              <a:t>avázání spolupráce </a:t>
            </a:r>
            <a:r>
              <a:rPr lang="cs-CZ" sz="3300" dirty="0"/>
              <a:t>s Dobrovolnickým centrem </a:t>
            </a:r>
            <a:r>
              <a:rPr lang="cs-CZ" sz="3300" dirty="0" err="1" smtClean="0"/>
              <a:t>Jika</a:t>
            </a:r>
            <a:r>
              <a:rPr lang="cs-CZ" sz="3300" dirty="0" smtClean="0"/>
              <a:t>, tvorba pracovního týmu </a:t>
            </a:r>
          </a:p>
          <a:p>
            <a:r>
              <a:rPr lang="cs-CZ" sz="3300" dirty="0"/>
              <a:t>t</a:t>
            </a:r>
            <a:r>
              <a:rPr lang="cs-CZ" sz="3300" dirty="0" smtClean="0"/>
              <a:t>vorba administrativy (dotazníky, smlouvy, brožury) </a:t>
            </a:r>
          </a:p>
          <a:p>
            <a:r>
              <a:rPr lang="cs-CZ" sz="3300" dirty="0" smtClean="0"/>
              <a:t>tvorba náborových letáků, distribuce</a:t>
            </a:r>
          </a:p>
          <a:p>
            <a:r>
              <a:rPr lang="cs-CZ" sz="3300" dirty="0"/>
              <a:t>z</a:t>
            </a:r>
            <a:r>
              <a:rPr lang="cs-CZ" sz="3300" dirty="0" smtClean="0"/>
              <a:t>viditelnění nového programu</a:t>
            </a:r>
          </a:p>
          <a:p>
            <a:r>
              <a:rPr lang="cs-CZ" sz="3300" dirty="0" smtClean="0"/>
              <a:t>první zájemci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89756" y="808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cs-CZ" dirty="0" smtClean="0"/>
              <a:t>Pilotní 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44824"/>
            <a:ext cx="8136904" cy="5013176"/>
          </a:xfrm>
        </p:spPr>
        <p:txBody>
          <a:bodyPr>
            <a:normAutofit/>
          </a:bodyPr>
          <a:lstStyle/>
          <a:p>
            <a:r>
              <a:rPr lang="cs-CZ" dirty="0" smtClean="0"/>
              <a:t>komunikace koordinátorky </a:t>
            </a:r>
            <a:r>
              <a:rPr lang="cs-CZ" dirty="0"/>
              <a:t>s </a:t>
            </a:r>
            <a:r>
              <a:rPr lang="cs-CZ" dirty="0" smtClean="0"/>
              <a:t>prvními zájemci o zapojení do projektu </a:t>
            </a:r>
          </a:p>
          <a:p>
            <a:r>
              <a:rPr lang="cs-CZ" dirty="0" smtClean="0"/>
              <a:t>proškolení v dobrovolnickém centru </a:t>
            </a:r>
            <a:r>
              <a:rPr lang="cs-CZ" dirty="0" err="1" smtClean="0"/>
              <a:t>Jika</a:t>
            </a:r>
            <a:endParaRPr lang="cs-CZ" dirty="0" smtClean="0"/>
          </a:p>
          <a:p>
            <a:r>
              <a:rPr lang="cs-CZ" dirty="0" smtClean="0"/>
              <a:t>první schůzka </a:t>
            </a:r>
            <a:r>
              <a:rPr lang="cs-CZ" dirty="0"/>
              <a:t>s koordinátorkou a </a:t>
            </a:r>
            <a:r>
              <a:rPr lang="cs-CZ" dirty="0" err="1"/>
              <a:t>garantkou</a:t>
            </a:r>
            <a:r>
              <a:rPr lang="cs-CZ" dirty="0"/>
              <a:t> </a:t>
            </a:r>
            <a:r>
              <a:rPr lang="cs-CZ" dirty="0" smtClean="0"/>
              <a:t>programu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23" y="3573016"/>
            <a:ext cx="3679383" cy="27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cs-CZ" dirty="0" smtClean="0"/>
              <a:t>Oficiální start programu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276872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rogram </a:t>
            </a:r>
            <a:r>
              <a:rPr lang="cs-CZ" dirty="0"/>
              <a:t>oficiálně odstartoval v září roku </a:t>
            </a:r>
            <a:r>
              <a:rPr lang="cs-CZ" dirty="0" smtClean="0"/>
              <a:t>2014</a:t>
            </a:r>
          </a:p>
          <a:p>
            <a:r>
              <a:rPr lang="cs-CZ" dirty="0"/>
              <a:t>p</a:t>
            </a:r>
            <a:r>
              <a:rPr lang="cs-CZ" dirty="0" smtClean="0"/>
              <a:t>robíhaly </a:t>
            </a:r>
            <a:r>
              <a:rPr lang="cs-CZ" dirty="0"/>
              <a:t>další nábory dobrovolníků i </a:t>
            </a:r>
            <a:r>
              <a:rPr lang="cs-CZ" dirty="0" smtClean="0"/>
              <a:t>rodin</a:t>
            </a:r>
          </a:p>
          <a:p>
            <a:r>
              <a:rPr lang="cs-CZ" dirty="0" smtClean="0"/>
              <a:t>listopad 2014 - program </a:t>
            </a:r>
            <a:r>
              <a:rPr lang="cs-CZ" dirty="0"/>
              <a:t>poprvé představen na 3. mezinárodní konferenci o </a:t>
            </a:r>
            <a:r>
              <a:rPr lang="cs-CZ" dirty="0" smtClean="0"/>
              <a:t>dvojčatech</a:t>
            </a:r>
          </a:p>
          <a:p>
            <a:r>
              <a:rPr lang="cs-CZ" dirty="0"/>
              <a:t>p</a:t>
            </a:r>
            <a:r>
              <a:rPr lang="cs-CZ" dirty="0" smtClean="0"/>
              <a:t>rosinec 2014 - první </a:t>
            </a:r>
            <a:r>
              <a:rPr lang="cs-CZ" dirty="0"/>
              <a:t>předvánoční setkání účastníků </a:t>
            </a:r>
            <a:r>
              <a:rPr lang="cs-CZ" dirty="0" smtClean="0"/>
              <a:t>programu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89756" y="808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363</TotalTime>
  <Words>388</Words>
  <Application>Microsoft Office PowerPoint</Application>
  <PresentationFormat>Předvádění na obrazovce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Courier New</vt:lpstr>
      <vt:lpstr>Wingdings</vt:lpstr>
      <vt:lpstr>Wingdings 2</vt:lpstr>
      <vt:lpstr>Austin</vt:lpstr>
      <vt:lpstr>Dobrovolnický program:</vt:lpstr>
      <vt:lpstr>Dobrovolnictví</vt:lpstr>
      <vt:lpstr>Dobrovolnický program</vt:lpstr>
      <vt:lpstr>Prezentace aplikace PowerPoint</vt:lpstr>
      <vt:lpstr>Prezentace aplikace PowerPoint</vt:lpstr>
      <vt:lpstr>Pilotní program „Asistent do rodiny“ - Plzeň</vt:lpstr>
      <vt:lpstr>Vznik programu Asistent do rodiny s dvojčaty a vícerčaty Olomouc</vt:lpstr>
      <vt:lpstr>Pilotní projekt</vt:lpstr>
      <vt:lpstr>Oficiální start programu</vt:lpstr>
      <vt:lpstr>Program „AdoR“ dnes</vt:lpstr>
      <vt:lpstr>Prezentace aplikace PowerPoint</vt:lpstr>
      <vt:lpstr>Prezentace aplikace PowerPoint</vt:lpstr>
      <vt:lpstr>Prezentace aplikace PowerPoint</vt:lpstr>
      <vt:lpstr>Asistent do rodiny s dvojčaty a vícerčaty Olomouc dnes</vt:lpstr>
      <vt:lpstr>Současná podoba programu</vt:lpstr>
      <vt:lpstr>Organizační tým programu</vt:lpstr>
      <vt:lpstr>První schůzky </vt:lpstr>
      <vt:lpstr>Prezentace aplikace PowerPoint</vt:lpstr>
      <vt:lpstr>A takto to může vypadat při reálné asistenci …</vt:lpstr>
      <vt:lpstr>Pravidelná setkání</vt:lpstr>
      <vt:lpstr>Prezentace aplikace PowerPoint</vt:lpstr>
      <vt:lpstr>Prezentace aplikace PowerPoint</vt:lpstr>
      <vt:lpstr>Naše vize a plány do budoucna?</vt:lpstr>
      <vt:lpstr>Děkujeme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Dobrovolnický program:</dc:title>
  <dc:creator>Adriana Jemelková</dc:creator>
  <cp:lastModifiedBy>Adrianka</cp:lastModifiedBy>
  <cp:revision>37</cp:revision>
  <dcterms:created xsi:type="dcterms:W3CDTF">2015-10-18T14:42:10Z</dcterms:created>
  <dcterms:modified xsi:type="dcterms:W3CDTF">2015-11-18T18:44:12Z</dcterms:modified>
</cp:coreProperties>
</file>