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5" r:id="rId3"/>
    <p:sldId id="258" r:id="rId4"/>
    <p:sldId id="286" r:id="rId5"/>
    <p:sldId id="257" r:id="rId6"/>
    <p:sldId id="280" r:id="rId7"/>
    <p:sldId id="283" r:id="rId8"/>
    <p:sldId id="265" r:id="rId9"/>
    <p:sldId id="282" r:id="rId10"/>
    <p:sldId id="277" r:id="rId11"/>
    <p:sldId id="279" r:id="rId12"/>
    <p:sldId id="287" r:id="rId13"/>
    <p:sldId id="291" r:id="rId14"/>
    <p:sldId id="292" r:id="rId15"/>
    <p:sldId id="289" r:id="rId16"/>
    <p:sldId id="290" r:id="rId17"/>
    <p:sldId id="295" r:id="rId18"/>
    <p:sldId id="270" r:id="rId19"/>
    <p:sldId id="271" r:id="rId20"/>
    <p:sldId id="293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24" y="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84D11-A481-4AEF-A3A8-B6A9E98ECD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11717A8-6DEB-4CB0-8D04-C0F2C4BBE49B}">
      <dgm:prSet/>
      <dgm:spPr/>
      <dgm:t>
        <a:bodyPr/>
        <a:lstStyle/>
        <a:p>
          <a:pPr rtl="0"/>
          <a:r>
            <a:rPr lang="cs-CZ" dirty="0" smtClean="0"/>
            <a:t>Indukce ovulace</a:t>
          </a:r>
          <a:endParaRPr lang="cs-CZ" dirty="0"/>
        </a:p>
      </dgm:t>
    </dgm:pt>
    <dgm:pt modelId="{71A128C5-9E80-4929-B83C-6BA4F65D4521}" type="parTrans" cxnId="{B22E37DF-0072-4D69-88DC-39854EDBF24B}">
      <dgm:prSet/>
      <dgm:spPr/>
      <dgm:t>
        <a:bodyPr/>
        <a:lstStyle/>
        <a:p>
          <a:endParaRPr lang="cs-CZ"/>
        </a:p>
      </dgm:t>
    </dgm:pt>
    <dgm:pt modelId="{85AADE2C-C3BB-4935-B378-A4002DD0F80A}" type="sibTrans" cxnId="{B22E37DF-0072-4D69-88DC-39854EDBF24B}">
      <dgm:prSet/>
      <dgm:spPr/>
      <dgm:t>
        <a:bodyPr/>
        <a:lstStyle/>
        <a:p>
          <a:endParaRPr lang="cs-CZ"/>
        </a:p>
      </dgm:t>
    </dgm:pt>
    <dgm:pt modelId="{A80E6803-1530-4FF4-B7E3-1A8FD027BB05}">
      <dgm:prSet/>
      <dgm:spPr/>
      <dgm:t>
        <a:bodyPr/>
        <a:lstStyle/>
        <a:p>
          <a:pPr rtl="0"/>
          <a:r>
            <a:rPr lang="cs-CZ" dirty="0" smtClean="0"/>
            <a:t>Mikromanipulační techniky</a:t>
          </a:r>
          <a:endParaRPr lang="cs-CZ" dirty="0"/>
        </a:p>
      </dgm:t>
    </dgm:pt>
    <dgm:pt modelId="{A32729B2-1F41-49E3-B917-540348561B1B}" type="parTrans" cxnId="{E92FFE19-C36D-48E5-8DBE-C947950E781A}">
      <dgm:prSet/>
      <dgm:spPr/>
      <dgm:t>
        <a:bodyPr/>
        <a:lstStyle/>
        <a:p>
          <a:endParaRPr lang="cs-CZ"/>
        </a:p>
      </dgm:t>
    </dgm:pt>
    <dgm:pt modelId="{17F3F3B2-7691-4AA4-A0B0-26F4CB06723C}" type="sibTrans" cxnId="{E92FFE19-C36D-48E5-8DBE-C947950E781A}">
      <dgm:prSet/>
      <dgm:spPr/>
      <dgm:t>
        <a:bodyPr/>
        <a:lstStyle/>
        <a:p>
          <a:endParaRPr lang="cs-CZ"/>
        </a:p>
      </dgm:t>
    </dgm:pt>
    <dgm:pt modelId="{9B527FE1-12B3-4890-93D8-5A463365D143}">
      <dgm:prSet/>
      <dgm:spPr/>
      <dgm:t>
        <a:bodyPr/>
        <a:lstStyle/>
        <a:p>
          <a:pPr rtl="0"/>
          <a:r>
            <a:rPr lang="cs-CZ" smtClean="0"/>
            <a:t>Prodloužená kultivace</a:t>
          </a:r>
          <a:endParaRPr lang="cs-CZ"/>
        </a:p>
      </dgm:t>
    </dgm:pt>
    <dgm:pt modelId="{C281EDF1-1E82-4E7A-B570-6B12CFAE3948}" type="parTrans" cxnId="{8A54C07D-2725-43D1-BF6E-F5CFC3EA092D}">
      <dgm:prSet/>
      <dgm:spPr/>
      <dgm:t>
        <a:bodyPr/>
        <a:lstStyle/>
        <a:p>
          <a:endParaRPr lang="cs-CZ"/>
        </a:p>
      </dgm:t>
    </dgm:pt>
    <dgm:pt modelId="{0B0E9689-E901-472B-9F1A-EDC0F450A2D2}" type="sibTrans" cxnId="{8A54C07D-2725-43D1-BF6E-F5CFC3EA092D}">
      <dgm:prSet/>
      <dgm:spPr/>
      <dgm:t>
        <a:bodyPr/>
        <a:lstStyle/>
        <a:p>
          <a:endParaRPr lang="cs-CZ"/>
        </a:p>
      </dgm:t>
    </dgm:pt>
    <dgm:pt modelId="{8380F20F-5EF0-45C7-A138-C97AB4F5BFCB}">
      <dgm:prSet/>
      <dgm:spPr/>
      <dgm:t>
        <a:bodyPr/>
        <a:lstStyle/>
        <a:p>
          <a:pPr rtl="0"/>
          <a:r>
            <a:rPr lang="cs-CZ" dirty="0" smtClean="0"/>
            <a:t>Kultivační media</a:t>
          </a:r>
          <a:endParaRPr lang="cs-CZ" dirty="0"/>
        </a:p>
      </dgm:t>
    </dgm:pt>
    <dgm:pt modelId="{CCC08AAE-5AA8-49EE-8BC5-267803DB2CE1}" type="parTrans" cxnId="{68A8AE22-5BBE-4B0F-B69A-000E8CF41219}">
      <dgm:prSet/>
      <dgm:spPr/>
      <dgm:t>
        <a:bodyPr/>
        <a:lstStyle/>
        <a:p>
          <a:endParaRPr lang="cs-CZ"/>
        </a:p>
      </dgm:t>
    </dgm:pt>
    <dgm:pt modelId="{E59E4BAE-0128-479A-A18F-17D3F0F7AC79}" type="sibTrans" cxnId="{68A8AE22-5BBE-4B0F-B69A-000E8CF41219}">
      <dgm:prSet/>
      <dgm:spPr/>
      <dgm:t>
        <a:bodyPr/>
        <a:lstStyle/>
        <a:p>
          <a:endParaRPr lang="cs-CZ"/>
        </a:p>
      </dgm:t>
    </dgm:pt>
    <dgm:pt modelId="{6D784869-8860-416F-93FC-3E6B1A8E41D5}">
      <dgm:prSet/>
      <dgm:spPr/>
      <dgm:t>
        <a:bodyPr/>
        <a:lstStyle/>
        <a:p>
          <a:pPr rtl="0"/>
          <a:r>
            <a:rPr lang="cs-CZ" dirty="0" smtClean="0"/>
            <a:t>Věk</a:t>
          </a:r>
          <a:endParaRPr lang="cs-CZ" dirty="0"/>
        </a:p>
      </dgm:t>
    </dgm:pt>
    <dgm:pt modelId="{A735A251-F61C-45F3-8291-C3D93349EE9B}" type="parTrans" cxnId="{98B6283C-02A4-4AD8-8DF3-4D900EDB72F7}">
      <dgm:prSet/>
      <dgm:spPr/>
      <dgm:t>
        <a:bodyPr/>
        <a:lstStyle/>
        <a:p>
          <a:endParaRPr lang="cs-CZ"/>
        </a:p>
      </dgm:t>
    </dgm:pt>
    <dgm:pt modelId="{EC1781A4-0C2E-48FB-A2B2-BFA012578979}" type="sibTrans" cxnId="{98B6283C-02A4-4AD8-8DF3-4D900EDB72F7}">
      <dgm:prSet/>
      <dgm:spPr/>
      <dgm:t>
        <a:bodyPr/>
        <a:lstStyle/>
        <a:p>
          <a:endParaRPr lang="cs-CZ"/>
        </a:p>
      </dgm:t>
    </dgm:pt>
    <dgm:pt modelId="{144DB923-C4CD-4122-8862-7B02A21FAEB5}">
      <dgm:prSet/>
      <dgm:spPr/>
      <dgm:t>
        <a:bodyPr/>
        <a:lstStyle/>
        <a:p>
          <a:pPr rtl="0"/>
          <a:r>
            <a:rPr lang="cs-CZ" dirty="0" smtClean="0"/>
            <a:t>PGD</a:t>
          </a:r>
          <a:endParaRPr lang="cs-CZ" dirty="0"/>
        </a:p>
      </dgm:t>
    </dgm:pt>
    <dgm:pt modelId="{566E445F-C88B-4DDB-AD1E-9BAD9A04D62D}" type="parTrans" cxnId="{F050DAF2-95BF-4889-9D1E-CC16D084F48A}">
      <dgm:prSet/>
      <dgm:spPr/>
      <dgm:t>
        <a:bodyPr/>
        <a:lstStyle/>
        <a:p>
          <a:endParaRPr lang="cs-CZ"/>
        </a:p>
      </dgm:t>
    </dgm:pt>
    <dgm:pt modelId="{DA0A81DE-2510-42D1-8256-82ACB117B59E}" type="sibTrans" cxnId="{F050DAF2-95BF-4889-9D1E-CC16D084F48A}">
      <dgm:prSet/>
      <dgm:spPr/>
      <dgm:t>
        <a:bodyPr/>
        <a:lstStyle/>
        <a:p>
          <a:endParaRPr lang="cs-CZ"/>
        </a:p>
      </dgm:t>
    </dgm:pt>
    <dgm:pt modelId="{B274FAF4-F448-4CD5-98D9-C155FCB87842}" type="pres">
      <dgm:prSet presAssocID="{11A84D11-A481-4AEF-A3A8-B6A9E98ECD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05F9D3-41BB-450B-BE2F-5480ED9D0F66}" type="pres">
      <dgm:prSet presAssocID="{A80E6803-1530-4FF4-B7E3-1A8FD027BB0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AFCD2C-D7AC-4BA4-87F5-AF481DEE8D2C}" type="pres">
      <dgm:prSet presAssocID="{17F3F3B2-7691-4AA4-A0B0-26F4CB06723C}" presName="spacer" presStyleCnt="0"/>
      <dgm:spPr/>
    </dgm:pt>
    <dgm:pt modelId="{635E66C8-0E32-4D5B-8A2B-B0DDAB625BB3}" type="pres">
      <dgm:prSet presAssocID="{9B527FE1-12B3-4890-93D8-5A463365D14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70476F-7FB9-4DA5-AEF8-F6AE36684C38}" type="pres">
      <dgm:prSet presAssocID="{0B0E9689-E901-472B-9F1A-EDC0F450A2D2}" presName="spacer" presStyleCnt="0"/>
      <dgm:spPr/>
    </dgm:pt>
    <dgm:pt modelId="{B5047153-1635-4706-88CC-C9D271644133}" type="pres">
      <dgm:prSet presAssocID="{6D784869-8860-416F-93FC-3E6B1A8E41D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AA8C80-C740-4160-BA70-9BADA81B7EE2}" type="pres">
      <dgm:prSet presAssocID="{EC1781A4-0C2E-48FB-A2B2-BFA012578979}" presName="spacer" presStyleCnt="0"/>
      <dgm:spPr/>
    </dgm:pt>
    <dgm:pt modelId="{8400F840-689E-4DBA-A7C7-0588F035EA7B}" type="pres">
      <dgm:prSet presAssocID="{E11717A8-6DEB-4CB0-8D04-C0F2C4BBE49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9F9EE2-2EEB-4895-B88F-99EFB3E9CB00}" type="pres">
      <dgm:prSet presAssocID="{85AADE2C-C3BB-4935-B378-A4002DD0F80A}" presName="spacer" presStyleCnt="0"/>
      <dgm:spPr/>
    </dgm:pt>
    <dgm:pt modelId="{74160140-44A4-4F32-9CDB-0E9F626A112D}" type="pres">
      <dgm:prSet presAssocID="{8380F20F-5EF0-45C7-A138-C97AB4F5BFC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C5D1C7-2A25-4F7D-A807-C8D3D30C7E2E}" type="pres">
      <dgm:prSet presAssocID="{E59E4BAE-0128-479A-A18F-17D3F0F7AC79}" presName="spacer" presStyleCnt="0"/>
      <dgm:spPr/>
    </dgm:pt>
    <dgm:pt modelId="{08E596BD-0C76-49EC-9145-18FF654A4760}" type="pres">
      <dgm:prSet presAssocID="{144DB923-C4CD-4122-8862-7B02A21FAEB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E8F7E8-C4B8-434A-9260-8E188C888AB5}" type="presOf" srcId="{6D784869-8860-416F-93FC-3E6B1A8E41D5}" destId="{B5047153-1635-4706-88CC-C9D271644133}" srcOrd="0" destOrd="0" presId="urn:microsoft.com/office/officeart/2005/8/layout/vList2"/>
    <dgm:cxn modelId="{8A54C07D-2725-43D1-BF6E-F5CFC3EA092D}" srcId="{11A84D11-A481-4AEF-A3A8-B6A9E98ECD3A}" destId="{9B527FE1-12B3-4890-93D8-5A463365D143}" srcOrd="1" destOrd="0" parTransId="{C281EDF1-1E82-4E7A-B570-6B12CFAE3948}" sibTransId="{0B0E9689-E901-472B-9F1A-EDC0F450A2D2}"/>
    <dgm:cxn modelId="{98B6283C-02A4-4AD8-8DF3-4D900EDB72F7}" srcId="{11A84D11-A481-4AEF-A3A8-B6A9E98ECD3A}" destId="{6D784869-8860-416F-93FC-3E6B1A8E41D5}" srcOrd="2" destOrd="0" parTransId="{A735A251-F61C-45F3-8291-C3D93349EE9B}" sibTransId="{EC1781A4-0C2E-48FB-A2B2-BFA012578979}"/>
    <dgm:cxn modelId="{F050DAF2-95BF-4889-9D1E-CC16D084F48A}" srcId="{11A84D11-A481-4AEF-A3A8-B6A9E98ECD3A}" destId="{144DB923-C4CD-4122-8862-7B02A21FAEB5}" srcOrd="5" destOrd="0" parTransId="{566E445F-C88B-4DDB-AD1E-9BAD9A04D62D}" sibTransId="{DA0A81DE-2510-42D1-8256-82ACB117B59E}"/>
    <dgm:cxn modelId="{6B9711D5-637C-4685-A5C4-0C2C7505FB1A}" type="presOf" srcId="{11A84D11-A481-4AEF-A3A8-B6A9E98ECD3A}" destId="{B274FAF4-F448-4CD5-98D9-C155FCB87842}" srcOrd="0" destOrd="0" presId="urn:microsoft.com/office/officeart/2005/8/layout/vList2"/>
    <dgm:cxn modelId="{3E38618A-D9CC-4A02-936D-6D89F037A847}" type="presOf" srcId="{A80E6803-1530-4FF4-B7E3-1A8FD027BB05}" destId="{F805F9D3-41BB-450B-BE2F-5480ED9D0F66}" srcOrd="0" destOrd="0" presId="urn:microsoft.com/office/officeart/2005/8/layout/vList2"/>
    <dgm:cxn modelId="{E4C28759-0F3C-463F-BD68-9C0FB48D15C5}" type="presOf" srcId="{8380F20F-5EF0-45C7-A138-C97AB4F5BFCB}" destId="{74160140-44A4-4F32-9CDB-0E9F626A112D}" srcOrd="0" destOrd="0" presId="urn:microsoft.com/office/officeart/2005/8/layout/vList2"/>
    <dgm:cxn modelId="{FCBC1626-A3FD-4EF5-9B78-40F9B97B5D72}" type="presOf" srcId="{E11717A8-6DEB-4CB0-8D04-C0F2C4BBE49B}" destId="{8400F840-689E-4DBA-A7C7-0588F035EA7B}" srcOrd="0" destOrd="0" presId="urn:microsoft.com/office/officeart/2005/8/layout/vList2"/>
    <dgm:cxn modelId="{3D656E4E-BCE7-43A2-9B7F-5CC18857D857}" type="presOf" srcId="{9B527FE1-12B3-4890-93D8-5A463365D143}" destId="{635E66C8-0E32-4D5B-8A2B-B0DDAB625BB3}" srcOrd="0" destOrd="0" presId="urn:microsoft.com/office/officeart/2005/8/layout/vList2"/>
    <dgm:cxn modelId="{E92FFE19-C36D-48E5-8DBE-C947950E781A}" srcId="{11A84D11-A481-4AEF-A3A8-B6A9E98ECD3A}" destId="{A80E6803-1530-4FF4-B7E3-1A8FD027BB05}" srcOrd="0" destOrd="0" parTransId="{A32729B2-1F41-49E3-B917-540348561B1B}" sibTransId="{17F3F3B2-7691-4AA4-A0B0-26F4CB06723C}"/>
    <dgm:cxn modelId="{B22E37DF-0072-4D69-88DC-39854EDBF24B}" srcId="{11A84D11-A481-4AEF-A3A8-B6A9E98ECD3A}" destId="{E11717A8-6DEB-4CB0-8D04-C0F2C4BBE49B}" srcOrd="3" destOrd="0" parTransId="{71A128C5-9E80-4929-B83C-6BA4F65D4521}" sibTransId="{85AADE2C-C3BB-4935-B378-A4002DD0F80A}"/>
    <dgm:cxn modelId="{F1730B6C-28D4-483A-960F-C62F9AE094F9}" type="presOf" srcId="{144DB923-C4CD-4122-8862-7B02A21FAEB5}" destId="{08E596BD-0C76-49EC-9145-18FF654A4760}" srcOrd="0" destOrd="0" presId="urn:microsoft.com/office/officeart/2005/8/layout/vList2"/>
    <dgm:cxn modelId="{68A8AE22-5BBE-4B0F-B69A-000E8CF41219}" srcId="{11A84D11-A481-4AEF-A3A8-B6A9E98ECD3A}" destId="{8380F20F-5EF0-45C7-A138-C97AB4F5BFCB}" srcOrd="4" destOrd="0" parTransId="{CCC08AAE-5AA8-49EE-8BC5-267803DB2CE1}" sibTransId="{E59E4BAE-0128-479A-A18F-17D3F0F7AC79}"/>
    <dgm:cxn modelId="{CB3B95C7-C4CE-4AB8-90A3-BEBA04588FFE}" type="presParOf" srcId="{B274FAF4-F448-4CD5-98D9-C155FCB87842}" destId="{F805F9D3-41BB-450B-BE2F-5480ED9D0F66}" srcOrd="0" destOrd="0" presId="urn:microsoft.com/office/officeart/2005/8/layout/vList2"/>
    <dgm:cxn modelId="{9E0B2A7A-E657-4632-BDC3-C5F567C39B82}" type="presParOf" srcId="{B274FAF4-F448-4CD5-98D9-C155FCB87842}" destId="{24AFCD2C-D7AC-4BA4-87F5-AF481DEE8D2C}" srcOrd="1" destOrd="0" presId="urn:microsoft.com/office/officeart/2005/8/layout/vList2"/>
    <dgm:cxn modelId="{E90D4A9F-A6B8-41E1-B15E-686E68E1795E}" type="presParOf" srcId="{B274FAF4-F448-4CD5-98D9-C155FCB87842}" destId="{635E66C8-0E32-4D5B-8A2B-B0DDAB625BB3}" srcOrd="2" destOrd="0" presId="urn:microsoft.com/office/officeart/2005/8/layout/vList2"/>
    <dgm:cxn modelId="{98F558C4-F6A4-440A-A35E-F110CAD8F079}" type="presParOf" srcId="{B274FAF4-F448-4CD5-98D9-C155FCB87842}" destId="{F870476F-7FB9-4DA5-AEF8-F6AE36684C38}" srcOrd="3" destOrd="0" presId="urn:microsoft.com/office/officeart/2005/8/layout/vList2"/>
    <dgm:cxn modelId="{BC635E1C-9F20-4F44-A20D-B1AF1BE7A7A6}" type="presParOf" srcId="{B274FAF4-F448-4CD5-98D9-C155FCB87842}" destId="{B5047153-1635-4706-88CC-C9D271644133}" srcOrd="4" destOrd="0" presId="urn:microsoft.com/office/officeart/2005/8/layout/vList2"/>
    <dgm:cxn modelId="{9582814F-D691-4FA4-93A7-93996FC9D8E5}" type="presParOf" srcId="{B274FAF4-F448-4CD5-98D9-C155FCB87842}" destId="{61AA8C80-C740-4160-BA70-9BADA81B7EE2}" srcOrd="5" destOrd="0" presId="urn:microsoft.com/office/officeart/2005/8/layout/vList2"/>
    <dgm:cxn modelId="{C0A524B2-9FEB-4C26-984F-56F123C544A4}" type="presParOf" srcId="{B274FAF4-F448-4CD5-98D9-C155FCB87842}" destId="{8400F840-689E-4DBA-A7C7-0588F035EA7B}" srcOrd="6" destOrd="0" presId="urn:microsoft.com/office/officeart/2005/8/layout/vList2"/>
    <dgm:cxn modelId="{B1BCB4B2-C8A9-4BD2-974C-E4CFE888D00C}" type="presParOf" srcId="{B274FAF4-F448-4CD5-98D9-C155FCB87842}" destId="{3F9F9EE2-2EEB-4895-B88F-99EFB3E9CB00}" srcOrd="7" destOrd="0" presId="urn:microsoft.com/office/officeart/2005/8/layout/vList2"/>
    <dgm:cxn modelId="{F3A0F5F5-4107-4A8E-803F-A9090E04771D}" type="presParOf" srcId="{B274FAF4-F448-4CD5-98D9-C155FCB87842}" destId="{74160140-44A4-4F32-9CDB-0E9F626A112D}" srcOrd="8" destOrd="0" presId="urn:microsoft.com/office/officeart/2005/8/layout/vList2"/>
    <dgm:cxn modelId="{15FFE3CA-BFD1-441E-B5C1-620405CB3FE8}" type="presParOf" srcId="{B274FAF4-F448-4CD5-98D9-C155FCB87842}" destId="{9BC5D1C7-2A25-4F7D-A807-C8D3D30C7E2E}" srcOrd="9" destOrd="0" presId="urn:microsoft.com/office/officeart/2005/8/layout/vList2"/>
    <dgm:cxn modelId="{C2CBA25C-3701-4D81-8ECF-31544EAA618A}" type="presParOf" srcId="{B274FAF4-F448-4CD5-98D9-C155FCB87842}" destId="{08E596BD-0C76-49EC-9145-18FF654A476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F9D3-41BB-450B-BE2F-5480ED9D0F66}">
      <dsp:nvSpPr>
        <dsp:cNvPr id="0" name=""/>
        <dsp:cNvSpPr/>
      </dsp:nvSpPr>
      <dsp:spPr>
        <a:xfrm>
          <a:off x="0" y="18381"/>
          <a:ext cx="86868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Mikromanipulační techniky</a:t>
          </a:r>
          <a:endParaRPr lang="cs-CZ" sz="2900" kern="1200" dirty="0"/>
        </a:p>
      </dsp:txBody>
      <dsp:txXfrm>
        <a:off x="33127" y="51508"/>
        <a:ext cx="8620546" cy="612346"/>
      </dsp:txXfrm>
    </dsp:sp>
    <dsp:sp modelId="{635E66C8-0E32-4D5B-8A2B-B0DDAB625BB3}">
      <dsp:nvSpPr>
        <dsp:cNvPr id="0" name=""/>
        <dsp:cNvSpPr/>
      </dsp:nvSpPr>
      <dsp:spPr>
        <a:xfrm>
          <a:off x="0" y="780501"/>
          <a:ext cx="86868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Prodloužená kultivace</a:t>
          </a:r>
          <a:endParaRPr lang="cs-CZ" sz="2900" kern="1200"/>
        </a:p>
      </dsp:txBody>
      <dsp:txXfrm>
        <a:off x="33127" y="813628"/>
        <a:ext cx="8620546" cy="612346"/>
      </dsp:txXfrm>
    </dsp:sp>
    <dsp:sp modelId="{B5047153-1635-4706-88CC-C9D271644133}">
      <dsp:nvSpPr>
        <dsp:cNvPr id="0" name=""/>
        <dsp:cNvSpPr/>
      </dsp:nvSpPr>
      <dsp:spPr>
        <a:xfrm>
          <a:off x="0" y="1542621"/>
          <a:ext cx="86868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Věk</a:t>
          </a:r>
          <a:endParaRPr lang="cs-CZ" sz="2900" kern="1200" dirty="0"/>
        </a:p>
      </dsp:txBody>
      <dsp:txXfrm>
        <a:off x="33127" y="1575748"/>
        <a:ext cx="8620546" cy="612346"/>
      </dsp:txXfrm>
    </dsp:sp>
    <dsp:sp modelId="{8400F840-689E-4DBA-A7C7-0588F035EA7B}">
      <dsp:nvSpPr>
        <dsp:cNvPr id="0" name=""/>
        <dsp:cNvSpPr/>
      </dsp:nvSpPr>
      <dsp:spPr>
        <a:xfrm>
          <a:off x="0" y="2304741"/>
          <a:ext cx="86868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Indukce ovulace</a:t>
          </a:r>
          <a:endParaRPr lang="cs-CZ" sz="2900" kern="1200" dirty="0"/>
        </a:p>
      </dsp:txBody>
      <dsp:txXfrm>
        <a:off x="33127" y="2337868"/>
        <a:ext cx="8620546" cy="612346"/>
      </dsp:txXfrm>
    </dsp:sp>
    <dsp:sp modelId="{74160140-44A4-4F32-9CDB-0E9F626A112D}">
      <dsp:nvSpPr>
        <dsp:cNvPr id="0" name=""/>
        <dsp:cNvSpPr/>
      </dsp:nvSpPr>
      <dsp:spPr>
        <a:xfrm>
          <a:off x="0" y="3066861"/>
          <a:ext cx="86868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Kultivační media</a:t>
          </a:r>
          <a:endParaRPr lang="cs-CZ" sz="2900" kern="1200" dirty="0"/>
        </a:p>
      </dsp:txBody>
      <dsp:txXfrm>
        <a:off x="33127" y="3099988"/>
        <a:ext cx="8620546" cy="612346"/>
      </dsp:txXfrm>
    </dsp:sp>
    <dsp:sp modelId="{08E596BD-0C76-49EC-9145-18FF654A4760}">
      <dsp:nvSpPr>
        <dsp:cNvPr id="0" name=""/>
        <dsp:cNvSpPr/>
      </dsp:nvSpPr>
      <dsp:spPr>
        <a:xfrm>
          <a:off x="0" y="3828981"/>
          <a:ext cx="8686800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PGD</a:t>
          </a:r>
          <a:endParaRPr lang="cs-CZ" sz="2900" kern="1200" dirty="0"/>
        </a:p>
      </dsp:txBody>
      <dsp:txXfrm>
        <a:off x="33127" y="3862108"/>
        <a:ext cx="8620546" cy="612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1CDC8E-49D3-4CFA-B50B-6637BE60CF57}" type="datetimeFigureOut">
              <a:rPr lang="cs-CZ" smtClean="0"/>
              <a:t>29.05.2017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8CC0CC-9A2B-4E0F-BDBC-201737E3868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1556792"/>
            <a:ext cx="6477000" cy="1828800"/>
          </a:xfrm>
        </p:spPr>
        <p:txBody>
          <a:bodyPr>
            <a:normAutofit/>
          </a:bodyPr>
          <a:lstStyle/>
          <a:p>
            <a:r>
              <a:rPr lang="cs-CZ" dirty="0" smtClean="0"/>
              <a:t>Dědičnost jednovaječných dvojčat </a:t>
            </a:r>
            <a:r>
              <a:rPr lang="cs-CZ" dirty="0" smtClean="0"/>
              <a:t>–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co hrozí v běžném životě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229200"/>
            <a:ext cx="6705600" cy="685800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Doc. MUDr. Aleš Sobek, CSc. </a:t>
            </a:r>
          </a:p>
          <a:p>
            <a:r>
              <a:rPr lang="cs-CZ" sz="2200" dirty="0" smtClean="0"/>
              <a:t> </a:t>
            </a:r>
            <a:r>
              <a:rPr lang="cs-CZ" sz="2200" dirty="0" err="1" smtClean="0"/>
              <a:t>Fertimed</a:t>
            </a:r>
            <a:r>
              <a:rPr lang="cs-CZ" sz="2200" dirty="0" smtClean="0"/>
              <a:t>- centrum pro léčbu neplodnosti Olomouc</a:t>
            </a:r>
            <a:endParaRPr lang="cs-CZ" sz="2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25144"/>
            <a:ext cx="1023937" cy="10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6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				</a:t>
            </a:r>
            <a:r>
              <a:rPr lang="cs-CZ" sz="4000" dirty="0" smtClean="0"/>
              <a:t>SART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1400" dirty="0" smtClean="0"/>
              <a:t>Society </a:t>
            </a: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 smtClean="0"/>
              <a:t>Assisted</a:t>
            </a:r>
            <a:r>
              <a:rPr lang="cs-CZ" sz="1400" dirty="0" smtClean="0"/>
              <a:t> </a:t>
            </a:r>
            <a:r>
              <a:rPr lang="en-US" sz="1400" dirty="0" smtClean="0"/>
              <a:t>Reproductive </a:t>
            </a:r>
            <a:r>
              <a:rPr lang="en-US" sz="1400" dirty="0"/>
              <a:t>Technology Clinic Outcome Reporting </a:t>
            </a:r>
            <a:r>
              <a:rPr lang="en-US" sz="1400" dirty="0" err="1" smtClean="0"/>
              <a:t>Syst</a:t>
            </a:r>
            <a:r>
              <a:rPr lang="cs-CZ" sz="1400" dirty="0" smtClean="0"/>
              <a:t>e</a:t>
            </a:r>
            <a:r>
              <a:rPr lang="en-US" sz="1400" dirty="0" smtClean="0"/>
              <a:t>m</a:t>
            </a:r>
            <a:r>
              <a:rPr lang="cs-CZ" sz="1400" dirty="0" smtClean="0"/>
              <a:t>, USA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589567"/>
            <a:ext cx="4034408" cy="4572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Transfer den 5-6</a:t>
            </a:r>
          </a:p>
          <a:p>
            <a:r>
              <a:rPr lang="cs-CZ" dirty="0" smtClean="0"/>
              <a:t>Nižší dávka FSH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AH</a:t>
            </a:r>
          </a:p>
          <a:p>
            <a:r>
              <a:rPr lang="cs-CZ" dirty="0" err="1" smtClean="0"/>
              <a:t>GnRH</a:t>
            </a:r>
            <a:r>
              <a:rPr lang="cs-CZ" dirty="0" smtClean="0"/>
              <a:t>-a</a:t>
            </a:r>
          </a:p>
          <a:p>
            <a:r>
              <a:rPr lang="cs-CZ" dirty="0" smtClean="0"/>
              <a:t>Darované </a:t>
            </a:r>
            <a:r>
              <a:rPr lang="cs-CZ" dirty="0" err="1" smtClean="0"/>
              <a:t>oocyty</a:t>
            </a:r>
            <a:endParaRPr lang="cs-CZ" dirty="0" smtClean="0"/>
          </a:p>
          <a:p>
            <a:endParaRPr lang="cs-CZ" dirty="0"/>
          </a:p>
          <a:p>
            <a:r>
              <a:rPr lang="cs-CZ" sz="1800" dirty="0"/>
              <a:t>197,327 </a:t>
            </a:r>
            <a:r>
              <a:rPr lang="cs-CZ" sz="1800" dirty="0" err="1" smtClean="0"/>
              <a:t>pregnancies</a:t>
            </a:r>
            <a:endParaRPr lang="cs-CZ" sz="1800" dirty="0" smtClean="0"/>
          </a:p>
          <a:p>
            <a:r>
              <a:rPr lang="en-US" sz="1800" dirty="0"/>
              <a:t>2,824 with evidence of </a:t>
            </a:r>
            <a:r>
              <a:rPr lang="en-US" sz="1800" dirty="0" smtClean="0"/>
              <a:t>MZ</a:t>
            </a:r>
            <a:endParaRPr lang="cs-CZ" sz="1800" dirty="0" smtClean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00808"/>
            <a:ext cx="3886200" cy="399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74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MZT a dědičnost-studie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589567"/>
            <a:ext cx="4898504" cy="4647745"/>
          </a:xfrm>
        </p:spPr>
        <p:txBody>
          <a:bodyPr>
            <a:normAutofit/>
          </a:bodyPr>
          <a:lstStyle/>
          <a:p>
            <a:r>
              <a:rPr lang="cs-CZ" sz="2000" dirty="0"/>
              <a:t>2000-2012</a:t>
            </a:r>
          </a:p>
          <a:p>
            <a:r>
              <a:rPr lang="cs-CZ" sz="2000" dirty="0"/>
              <a:t>1876 </a:t>
            </a:r>
            <a:r>
              <a:rPr lang="cs-CZ" sz="2000" dirty="0" smtClean="0"/>
              <a:t>pacientek</a:t>
            </a:r>
          </a:p>
          <a:p>
            <a:r>
              <a:rPr lang="cs-CZ" sz="2000" dirty="0" smtClean="0"/>
              <a:t>MZT-DZT-jednočetné </a:t>
            </a:r>
            <a:r>
              <a:rPr lang="cs-CZ" sz="2000" dirty="0" err="1" smtClean="0"/>
              <a:t>těhot</a:t>
            </a:r>
            <a:r>
              <a:rPr lang="cs-CZ" sz="2000" dirty="0" smtClean="0"/>
              <a:t>.-aborty</a:t>
            </a:r>
            <a:endParaRPr lang="cs-CZ" sz="2000" b="1" dirty="0"/>
          </a:p>
          <a:p>
            <a:r>
              <a:rPr lang="en-GB" sz="2000" dirty="0" err="1" smtClean="0"/>
              <a:t>vliv</a:t>
            </a:r>
            <a:r>
              <a:rPr lang="en-GB" sz="2000" dirty="0" smtClean="0"/>
              <a:t> </a:t>
            </a:r>
            <a:r>
              <a:rPr lang="en-GB" sz="2000" dirty="0" err="1"/>
              <a:t>mikromanipulačních</a:t>
            </a:r>
            <a:r>
              <a:rPr lang="en-GB" sz="2000" dirty="0"/>
              <a:t> </a:t>
            </a:r>
            <a:r>
              <a:rPr lang="en-GB" sz="2000" dirty="0" err="1"/>
              <a:t>technik</a:t>
            </a:r>
            <a:r>
              <a:rPr lang="en-GB" sz="2000" dirty="0"/>
              <a:t>, </a:t>
            </a:r>
            <a:r>
              <a:rPr lang="en-GB" sz="2000" dirty="0" err="1"/>
              <a:t>délky</a:t>
            </a:r>
            <a:r>
              <a:rPr lang="en-GB" sz="2000" dirty="0"/>
              <a:t> </a:t>
            </a:r>
            <a:r>
              <a:rPr lang="en-GB" sz="2000" dirty="0" err="1"/>
              <a:t>kultivace</a:t>
            </a:r>
            <a:r>
              <a:rPr lang="en-GB" sz="2000" dirty="0"/>
              <a:t>, </a:t>
            </a:r>
            <a:r>
              <a:rPr lang="en-GB" sz="2000" dirty="0" err="1"/>
              <a:t>použitého</a:t>
            </a:r>
            <a:r>
              <a:rPr lang="en-GB" sz="2000" dirty="0"/>
              <a:t> media, </a:t>
            </a:r>
            <a:r>
              <a:rPr lang="en-GB" sz="2000" dirty="0" err="1"/>
              <a:t>hladiny</a:t>
            </a:r>
            <a:r>
              <a:rPr lang="en-GB" sz="2000" dirty="0"/>
              <a:t> </a:t>
            </a:r>
            <a:r>
              <a:rPr lang="en-GB" sz="2000" dirty="0" err="1"/>
              <a:t>estrogenů</a:t>
            </a:r>
            <a:r>
              <a:rPr lang="en-GB" sz="2000" dirty="0"/>
              <a:t> v den </a:t>
            </a:r>
            <a:r>
              <a:rPr lang="en-GB" sz="2000" dirty="0" err="1"/>
              <a:t>aplikace</a:t>
            </a:r>
            <a:r>
              <a:rPr lang="en-GB" sz="2000" dirty="0"/>
              <a:t> HCG, </a:t>
            </a:r>
            <a:r>
              <a:rPr lang="en-GB" sz="2000" dirty="0" err="1"/>
              <a:t>basálního</a:t>
            </a:r>
            <a:r>
              <a:rPr lang="en-GB" sz="2000" dirty="0"/>
              <a:t> FSH a </a:t>
            </a:r>
            <a:r>
              <a:rPr lang="en-GB" sz="2000" dirty="0" err="1"/>
              <a:t>spotřebu</a:t>
            </a:r>
            <a:r>
              <a:rPr lang="en-GB" sz="2000" dirty="0"/>
              <a:t> </a:t>
            </a:r>
            <a:r>
              <a:rPr lang="en-GB" sz="2000" dirty="0" err="1"/>
              <a:t>gonadotropinů</a:t>
            </a:r>
            <a:endParaRPr lang="cs-CZ" sz="2000" b="1" dirty="0" smtClean="0"/>
          </a:p>
          <a:p>
            <a:r>
              <a:rPr lang="en-GB" sz="2400" b="1" dirty="0" err="1"/>
              <a:t>genetický</a:t>
            </a:r>
            <a:r>
              <a:rPr lang="en-GB" sz="2400" b="1" dirty="0"/>
              <a:t> </a:t>
            </a:r>
            <a:r>
              <a:rPr lang="en-GB" sz="2400" b="1" dirty="0" err="1"/>
              <a:t>dotazník</a:t>
            </a:r>
            <a:endParaRPr lang="cs-CZ" sz="2400" b="1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28800"/>
            <a:ext cx="343917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5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Dědičnost </a:t>
            </a:r>
            <a:r>
              <a:rPr lang="cs-CZ" dirty="0" smtClean="0"/>
              <a:t>MZT – </a:t>
            </a:r>
            <a:r>
              <a:rPr lang="cs-CZ" sz="2400" dirty="0" smtClean="0"/>
              <a:t>zmíněna 1970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 s přenosem </a:t>
            </a:r>
            <a:r>
              <a:rPr lang="cs-CZ" dirty="0" smtClean="0"/>
              <a:t>přes </a:t>
            </a:r>
            <a:r>
              <a:rPr lang="cs-CZ" dirty="0" smtClean="0"/>
              <a:t>otce i matku</a:t>
            </a:r>
          </a:p>
          <a:p>
            <a:r>
              <a:rPr lang="cs-CZ" dirty="0" smtClean="0"/>
              <a:t>Všechny embrya se rozdělí</a:t>
            </a:r>
          </a:p>
          <a:p>
            <a:r>
              <a:rPr lang="cs-CZ" dirty="0" smtClean="0"/>
              <a:t>37 % rodin mají </a:t>
            </a:r>
            <a:r>
              <a:rPr lang="cs-CZ" dirty="0" smtClean="0"/>
              <a:t>MZT</a:t>
            </a:r>
          </a:p>
          <a:p>
            <a:endParaRPr lang="cs-CZ" dirty="0"/>
          </a:p>
          <a:p>
            <a:r>
              <a:rPr lang="cs-CZ" dirty="0" smtClean="0"/>
              <a:t>Genetici si nedokázali uvědomit roli přírody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3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výskyt MZT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Snížení pravděpodobnosti</a:t>
            </a:r>
          </a:p>
          <a:p>
            <a:endParaRPr lang="cs-CZ" dirty="0"/>
          </a:p>
          <a:p>
            <a:r>
              <a:rPr lang="cs-CZ" dirty="0" smtClean="0"/>
              <a:t>Dělení nemusí být 50:50 (menší plod zanikne)</a:t>
            </a:r>
          </a:p>
          <a:p>
            <a:r>
              <a:rPr lang="cs-CZ" dirty="0" smtClean="0"/>
              <a:t>Implantace lidských embryí je asi 10-25 % - to znamená jen každé 4-10 těhotenství je MZT</a:t>
            </a:r>
          </a:p>
          <a:p>
            <a:r>
              <a:rPr lang="cs-CZ" dirty="0" smtClean="0"/>
              <a:t>Zástava vývoje plodu (potrat) 5-15 %</a:t>
            </a:r>
          </a:p>
          <a:p>
            <a:r>
              <a:rPr lang="cs-CZ" dirty="0" smtClean="0"/>
              <a:t>Komplikace </a:t>
            </a:r>
            <a:r>
              <a:rPr lang="cs-CZ" dirty="0" smtClean="0"/>
              <a:t>distribuce </a:t>
            </a:r>
            <a:r>
              <a:rPr lang="cs-CZ" dirty="0" smtClean="0"/>
              <a:t>krve v placentě MZT</a:t>
            </a:r>
          </a:p>
        </p:txBody>
      </p:sp>
    </p:spTree>
    <p:extLst>
      <p:ext uri="{BB962C8B-B14F-4D97-AF65-F5344CB8AC3E}">
        <p14:creationId xmlns:p14="http://schemas.microsoft.com/office/powerpoint/2010/main" val="1085127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výskyt MZT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Zvýšení pravděpodobnosti</a:t>
            </a:r>
          </a:p>
          <a:p>
            <a:endParaRPr lang="cs-CZ" dirty="0"/>
          </a:p>
          <a:p>
            <a:r>
              <a:rPr lang="cs-CZ" dirty="0" smtClean="0"/>
              <a:t>Mladá žena s kvalitnímu vaječnými buňkami</a:t>
            </a:r>
          </a:p>
          <a:p>
            <a:r>
              <a:rPr lang="cs-CZ" dirty="0" smtClean="0"/>
              <a:t>IVF – více přenášených embryí</a:t>
            </a:r>
          </a:p>
          <a:p>
            <a:r>
              <a:rPr lang="cs-CZ" dirty="0" smtClean="0"/>
              <a:t>Stimulace vaječníků – více vaječných buněk</a:t>
            </a:r>
          </a:p>
          <a:p>
            <a:pPr lvl="1"/>
            <a:r>
              <a:rPr lang="cs-CZ" dirty="0" err="1" smtClean="0"/>
              <a:t>Clostylbegyt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383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dědičnosti MZT</a:t>
            </a:r>
            <a:endParaRPr lang="cs-CZ" dirty="0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1599615"/>
            <a:ext cx="8686800" cy="4435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9769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 přenosu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1. generace M/0 + 0/0</a:t>
            </a:r>
          </a:p>
          <a:p>
            <a:r>
              <a:rPr lang="cs-CZ" dirty="0" smtClean="0"/>
              <a:t>2. generace M/0 50 % 		0/0 50 %</a:t>
            </a:r>
          </a:p>
          <a:p>
            <a:r>
              <a:rPr lang="cs-CZ" dirty="0" smtClean="0"/>
              <a:t>3. generace M/0 25 %		0/0 75 %</a:t>
            </a:r>
          </a:p>
          <a:p>
            <a:r>
              <a:rPr lang="cs-CZ" dirty="0" smtClean="0"/>
              <a:t>4. generace M/0 12,5 %		0/0 87,5 %</a:t>
            </a:r>
          </a:p>
          <a:p>
            <a:r>
              <a:rPr lang="cs-CZ" dirty="0" smtClean="0"/>
              <a:t>5. generace M/0 6,75 %		0/0 93,25 %</a:t>
            </a:r>
          </a:p>
          <a:p>
            <a:endParaRPr lang="cs-CZ" dirty="0" smtClean="0"/>
          </a:p>
          <a:p>
            <a:r>
              <a:rPr lang="cs-CZ" dirty="0" smtClean="0"/>
              <a:t>Zdánlivé vytrácení znaku</a:t>
            </a:r>
          </a:p>
          <a:p>
            <a:r>
              <a:rPr lang="cs-CZ" dirty="0" smtClean="0"/>
              <a:t>Porod MZT – dva nositelé znaku M/0 100 %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382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Rodokmen </a:t>
            </a:r>
            <a:r>
              <a:rPr lang="cs-CZ" smtClean="0"/>
              <a:t>skutečné rodiny</a:t>
            </a:r>
            <a:endParaRPr lang="cs-CZ"/>
          </a:p>
        </p:txBody>
      </p:sp>
      <p:pic>
        <p:nvPicPr>
          <p:cNvPr id="4" name="Zástupný symbol pro obsah 3" descr="C:\Users\Katka\Desktop\Rodokmeny\Upravené\Rodokmen 12 OPRAVA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513" y="1597509"/>
            <a:ext cx="3391373" cy="4439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366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Vyšší incidence MZT u pacientek s pozitivní rodinnou anamnézou</a:t>
            </a:r>
          </a:p>
          <a:p>
            <a:r>
              <a:rPr lang="cs-CZ" dirty="0" smtClean="0"/>
              <a:t>Vyšší </a:t>
            </a:r>
            <a:r>
              <a:rPr lang="cs-CZ" dirty="0" smtClean="0"/>
              <a:t>incidence MZT u pacientek s dobrou ovariální funkcí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Vyšší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výskyt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monozygotních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dvojčat</a:t>
            </a:r>
            <a:r>
              <a:rPr lang="en-GB" dirty="0">
                <a:solidFill>
                  <a:srgbClr val="FF0000"/>
                </a:solidFill>
              </a:rPr>
              <a:t> u </a:t>
            </a:r>
            <a:r>
              <a:rPr lang="en-GB" dirty="0" err="1">
                <a:solidFill>
                  <a:srgbClr val="FF0000"/>
                </a:solidFill>
              </a:rPr>
              <a:t>pacientek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léčených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na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neplodnost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může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být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tedy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způsoben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hereditárními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faktory</a:t>
            </a:r>
            <a:r>
              <a:rPr lang="en-GB" dirty="0">
                <a:solidFill>
                  <a:srgbClr val="FF0000"/>
                </a:solidFill>
              </a:rPr>
              <a:t> a </a:t>
            </a:r>
            <a:r>
              <a:rPr lang="en-GB" dirty="0" err="1">
                <a:solidFill>
                  <a:srgbClr val="FF0000"/>
                </a:solidFill>
              </a:rPr>
              <a:t>dobrá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funkce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vaječníků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tento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vliv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pouze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zesiluje</a:t>
            </a:r>
            <a:r>
              <a:rPr lang="en-GB" dirty="0">
                <a:solidFill>
                  <a:srgbClr val="FF0000"/>
                </a:solidFill>
              </a:rPr>
              <a:t> 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6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Studie-doporučení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Mladé</a:t>
            </a:r>
            <a:r>
              <a:rPr lang="en-GB" dirty="0" smtClean="0"/>
              <a:t> </a:t>
            </a:r>
            <a:r>
              <a:rPr lang="en-GB" dirty="0" err="1"/>
              <a:t>ženy</a:t>
            </a:r>
            <a:r>
              <a:rPr lang="en-GB" dirty="0"/>
              <a:t> s </a:t>
            </a:r>
            <a:r>
              <a:rPr lang="en-GB" dirty="0" err="1"/>
              <a:t>pozitivní</a:t>
            </a:r>
            <a:r>
              <a:rPr lang="en-GB" dirty="0"/>
              <a:t> </a:t>
            </a:r>
            <a:r>
              <a:rPr lang="en-GB" dirty="0" err="1"/>
              <a:t>rodinnou</a:t>
            </a:r>
            <a:r>
              <a:rPr lang="en-GB" dirty="0"/>
              <a:t> </a:t>
            </a:r>
            <a:r>
              <a:rPr lang="en-GB" dirty="0" err="1"/>
              <a:t>anamnézou</a:t>
            </a:r>
            <a:r>
              <a:rPr lang="en-GB" dirty="0"/>
              <a:t> </a:t>
            </a:r>
            <a:r>
              <a:rPr lang="en-GB" dirty="0" err="1"/>
              <a:t>monozygotních</a:t>
            </a:r>
            <a:r>
              <a:rPr lang="en-GB" dirty="0"/>
              <a:t> </a:t>
            </a:r>
            <a:r>
              <a:rPr lang="en-GB" dirty="0" err="1"/>
              <a:t>dvojčat</a:t>
            </a:r>
            <a:r>
              <a:rPr lang="en-GB" dirty="0"/>
              <a:t> by </a:t>
            </a:r>
            <a:r>
              <a:rPr lang="en-GB" dirty="0" err="1"/>
              <a:t>měly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před</a:t>
            </a:r>
            <a:r>
              <a:rPr lang="en-GB" dirty="0"/>
              <a:t> </a:t>
            </a:r>
            <a:r>
              <a:rPr lang="en-GB" dirty="0" err="1"/>
              <a:t>léčbou</a:t>
            </a:r>
            <a:r>
              <a:rPr lang="en-GB" dirty="0"/>
              <a:t> </a:t>
            </a:r>
            <a:r>
              <a:rPr lang="en-GB" dirty="0" err="1"/>
              <a:t>náležitě</a:t>
            </a:r>
            <a:r>
              <a:rPr lang="en-GB" dirty="0"/>
              <a:t> </a:t>
            </a:r>
            <a:r>
              <a:rPr lang="en-GB" dirty="0" err="1"/>
              <a:t>poučeny</a:t>
            </a:r>
            <a:r>
              <a:rPr lang="en-GB" dirty="0"/>
              <a:t> a </a:t>
            </a:r>
            <a:r>
              <a:rPr lang="en-GB" dirty="0" err="1"/>
              <a:t>měl</a:t>
            </a:r>
            <a:r>
              <a:rPr lang="en-GB" dirty="0"/>
              <a:t> by u </a:t>
            </a:r>
            <a:r>
              <a:rPr lang="en-GB" dirty="0" err="1"/>
              <a:t>nich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preferován</a:t>
            </a:r>
            <a:r>
              <a:rPr lang="en-GB" dirty="0"/>
              <a:t> transfer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jednoho</a:t>
            </a:r>
            <a:r>
              <a:rPr lang="en-GB" dirty="0"/>
              <a:t> </a:t>
            </a:r>
            <a:r>
              <a:rPr lang="en-GB" dirty="0" err="1"/>
              <a:t>embrya</a:t>
            </a:r>
            <a:r>
              <a:rPr lang="en-GB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2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jsou jednovaječná – monozygotní dvojčata?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Vznikal rozdělením jednoho embrya</a:t>
            </a:r>
          </a:p>
          <a:p>
            <a:r>
              <a:rPr lang="cs-CZ" dirty="0" smtClean="0"/>
              <a:t>Jedno embryo se dovede rozdělit i na 4</a:t>
            </a:r>
          </a:p>
          <a:p>
            <a:r>
              <a:rPr lang="cs-CZ" dirty="0" smtClean="0"/>
              <a:t>Jsou stejného pohlaví</a:t>
            </a:r>
          </a:p>
          <a:p>
            <a:r>
              <a:rPr lang="cs-CZ" dirty="0" smtClean="0"/>
              <a:t>Jsou si podobná jak vejce vejci</a:t>
            </a:r>
          </a:p>
          <a:p>
            <a:r>
              <a:rPr lang="cs-CZ" dirty="0" smtClean="0"/>
              <a:t>Mají jen nepatrně odlišný genom </a:t>
            </a:r>
          </a:p>
          <a:p>
            <a:r>
              <a:rPr lang="cs-CZ" dirty="0" smtClean="0"/>
              <a:t>Mohou mít odlišný růst a vývoj (v děloze soutěž o zdroje – odlišný přísun </a:t>
            </a:r>
            <a:r>
              <a:rPr lang="cs-CZ" dirty="0" smtClean="0"/>
              <a:t>živin</a:t>
            </a:r>
            <a:r>
              <a:rPr lang="cs-CZ" dirty="0" smtClean="0"/>
              <a:t> </a:t>
            </a:r>
            <a:r>
              <a:rPr lang="cs-CZ" dirty="0" smtClean="0"/>
              <a:t>pro cévní nepravidelnosti v placentě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02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odneseme domů?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Informujte své děti o dědičnosti této vlastnosti</a:t>
            </a:r>
          </a:p>
          <a:p>
            <a:r>
              <a:rPr lang="cs-CZ" dirty="0" smtClean="0"/>
              <a:t>Zvýšení funkce vaječníků </a:t>
            </a:r>
            <a:r>
              <a:rPr lang="cs-CZ" smtClean="0"/>
              <a:t>(stimulace) jen </a:t>
            </a:r>
            <a:r>
              <a:rPr lang="cs-CZ" dirty="0" smtClean="0"/>
              <a:t>pod </a:t>
            </a:r>
            <a:r>
              <a:rPr lang="cs-CZ" dirty="0" smtClean="0"/>
              <a:t>dohledem </a:t>
            </a:r>
            <a:endParaRPr lang="cs-CZ" dirty="0" smtClean="0"/>
          </a:p>
          <a:p>
            <a:r>
              <a:rPr lang="cs-CZ" dirty="0" smtClean="0"/>
              <a:t>IVF – ET jen jednoho embrya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16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Děkuji za pozornost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599059"/>
            <a:ext cx="5918671" cy="3945781"/>
          </a:xfr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01816"/>
            <a:ext cx="1687581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7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Mechanismus vzniku MZT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901099"/>
              </p:ext>
            </p:extLst>
          </p:nvPr>
        </p:nvGraphicFramePr>
        <p:xfrm>
          <a:off x="813151" y="1844824"/>
          <a:ext cx="7499169" cy="410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5867"/>
                <a:gridCol w="2066770"/>
                <a:gridCol w="2113266"/>
                <a:gridCol w="2113266"/>
              </a:tblGrid>
              <a:tr h="966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D</a:t>
                      </a:r>
                      <a:r>
                        <a:rPr lang="cs-CZ" sz="2000" dirty="0" smtClean="0">
                          <a:effectLst/>
                        </a:rPr>
                        <a:t>en</a:t>
                      </a:r>
                      <a:r>
                        <a:rPr lang="cs-CZ" sz="2000" baseline="0" dirty="0" smtClean="0">
                          <a:effectLst/>
                        </a:rPr>
                        <a:t> po oplození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GB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1-4</a:t>
                      </a:r>
                      <a:endParaRPr kumimoji="0" lang="cs-CZ" sz="28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kumimoji="0" lang="en-GB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4-8</a:t>
                      </a:r>
                      <a:endParaRPr kumimoji="0" lang="cs-CZ" sz="28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kumimoji="0" lang="en-GB" sz="2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8-12</a:t>
                      </a:r>
                      <a:endParaRPr kumimoji="0" lang="cs-CZ" sz="28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138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 smtClean="0">
                        <a:effectLst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cs-CZ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cs-CZ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Dvojčata</a:t>
                      </a:r>
                      <a:endParaRPr kumimoji="0" lang="cs-CZ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Bichoriální-biamniální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Monochoriální-biamniální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Monochoriální-monoamniální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7" name="Obrázek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60824"/>
            <a:ext cx="1832995" cy="115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Obrázek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5" y="3763258"/>
            <a:ext cx="1567105" cy="115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Obrázek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60824"/>
            <a:ext cx="1562871" cy="112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73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v děloze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Neúplné oddělení plodů – pozdější – srostlice</a:t>
            </a:r>
          </a:p>
          <a:p>
            <a:r>
              <a:rPr lang="cs-CZ" dirty="0" smtClean="0"/>
              <a:t>Soutěž o cévní zásobení – hypotrofie jednoho plodu až zástava vývoje</a:t>
            </a:r>
          </a:p>
          <a:p>
            <a:r>
              <a:rPr lang="cs-CZ" dirty="0" smtClean="0"/>
              <a:t>Přetěžování jednoho srdce </a:t>
            </a:r>
          </a:p>
          <a:p>
            <a:r>
              <a:rPr lang="cs-CZ" dirty="0" smtClean="0"/>
              <a:t>Uzlování pupečníku</a:t>
            </a:r>
          </a:p>
          <a:p>
            <a:r>
              <a:rPr lang="cs-CZ" dirty="0" smtClean="0"/>
              <a:t>Předčasný porod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4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Incidence MZT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 spontánní koncepci 0.4-1.6% </a:t>
            </a:r>
            <a:r>
              <a:rPr lang="cs-CZ" sz="1000" dirty="0" smtClean="0"/>
              <a:t>(</a:t>
            </a:r>
            <a:r>
              <a:rPr lang="cs-CZ" sz="1000" dirty="0" err="1" smtClean="0"/>
              <a:t>Derom</a:t>
            </a:r>
            <a:r>
              <a:rPr lang="cs-CZ" sz="1000" dirty="0" smtClean="0"/>
              <a:t> 1987, </a:t>
            </a:r>
            <a:r>
              <a:rPr lang="cs-CZ" sz="1000" dirty="0" err="1" smtClean="0"/>
              <a:t>Pinborg</a:t>
            </a:r>
            <a:r>
              <a:rPr lang="cs-CZ" sz="1000" dirty="0" smtClean="0"/>
              <a:t> 2004)</a:t>
            </a:r>
          </a:p>
          <a:p>
            <a:endParaRPr lang="cs-CZ" sz="1000" dirty="0" smtClean="0"/>
          </a:p>
          <a:p>
            <a:r>
              <a:rPr lang="cs-CZ" dirty="0" smtClean="0"/>
              <a:t>Po léčbě neplodnosti  0.72%-12.5%</a:t>
            </a:r>
            <a:r>
              <a:rPr lang="cs-CZ" sz="1000" dirty="0" smtClean="0"/>
              <a:t>(</a:t>
            </a:r>
            <a:r>
              <a:rPr lang="cs-CZ" sz="1000" dirty="0" err="1"/>
              <a:t>Schachter</a:t>
            </a:r>
            <a:r>
              <a:rPr lang="cs-CZ" sz="1000" dirty="0"/>
              <a:t> 2001-Tarlatzis 2002</a:t>
            </a:r>
            <a:r>
              <a:rPr lang="cs-CZ" sz="1000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Incidence v IVF 2-3 x vyšší oproti běžné populaci</a:t>
            </a:r>
            <a:endParaRPr lang="cs-CZ" sz="11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32656"/>
            <a:ext cx="977420" cy="648072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3520412" y="3933056"/>
            <a:ext cx="198769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989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Hledané příčiny MZT v IVF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140700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08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Zona</a:t>
            </a:r>
            <a:r>
              <a:rPr lang="cs-CZ" dirty="0" smtClean="0"/>
              <a:t> pellucida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Obal vejce a embrya v </a:t>
            </a:r>
            <a:r>
              <a:rPr lang="cs-CZ" dirty="0" err="1" smtClean="0"/>
              <a:t>ranných</a:t>
            </a:r>
            <a:r>
              <a:rPr lang="cs-CZ" dirty="0" smtClean="0"/>
              <a:t> stadiích vývoje</a:t>
            </a:r>
          </a:p>
          <a:p>
            <a:r>
              <a:rPr lang="cs-CZ" dirty="0" err="1" smtClean="0"/>
              <a:t>Mukopolysacharidy+specifické</a:t>
            </a:r>
            <a:r>
              <a:rPr lang="cs-CZ" dirty="0" smtClean="0"/>
              <a:t> proteiny</a:t>
            </a:r>
          </a:p>
          <a:p>
            <a:r>
              <a:rPr lang="cs-CZ" dirty="0" smtClean="0"/>
              <a:t>Náchylná k manipulaci, trpí dlouhou kultivací</a:t>
            </a:r>
          </a:p>
          <a:p>
            <a:r>
              <a:rPr lang="cs-CZ" dirty="0" smtClean="0"/>
              <a:t>S věkem ženy je tenčí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509120"/>
            <a:ext cx="24669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7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			   </a:t>
            </a:r>
            <a:r>
              <a:rPr lang="cs-CZ" sz="3600" dirty="0" smtClean="0"/>
              <a:t>MZT a IVF:</a:t>
            </a:r>
            <a:br>
              <a:rPr lang="cs-CZ" sz="3600" dirty="0" smtClean="0"/>
            </a:br>
            <a:r>
              <a:rPr lang="cs-CZ" dirty="0" smtClean="0"/>
              <a:t>		</a:t>
            </a:r>
            <a:r>
              <a:rPr lang="cs-CZ" sz="4000" dirty="0" smtClean="0"/>
              <a:t>Mikromanipulační techniky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ICSI </a:t>
            </a:r>
            <a:r>
              <a:rPr lang="cs-CZ" sz="1200" dirty="0" smtClean="0"/>
              <a:t>(</a:t>
            </a:r>
            <a:r>
              <a:rPr lang="cs-CZ" sz="1200" dirty="0" err="1" smtClean="0"/>
              <a:t>intracytoplasmatická</a:t>
            </a:r>
            <a:r>
              <a:rPr lang="cs-CZ" sz="1200" dirty="0" smtClean="0"/>
              <a:t> injekce): 7-8 µm</a:t>
            </a:r>
            <a:endParaRPr lang="cs-CZ" sz="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AH </a:t>
            </a:r>
            <a:r>
              <a:rPr lang="cs-CZ" sz="1200" dirty="0"/>
              <a:t>(asistovaný </a:t>
            </a:r>
            <a:r>
              <a:rPr lang="cs-CZ" sz="1200" dirty="0" err="1"/>
              <a:t>hatching</a:t>
            </a:r>
            <a:r>
              <a:rPr lang="cs-CZ" sz="1200" dirty="0"/>
              <a:t>): 25-30 µm</a:t>
            </a:r>
          </a:p>
          <a:p>
            <a:endParaRPr lang="cs-CZ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 smtClean="0"/>
              <a:t>Herniace</a:t>
            </a:r>
            <a:r>
              <a:rPr lang="cs-CZ" dirty="0" smtClean="0"/>
              <a:t> přes narušenou </a:t>
            </a:r>
            <a:r>
              <a:rPr lang="cs-CZ" dirty="0" err="1" smtClean="0"/>
              <a:t>zona</a:t>
            </a:r>
            <a:r>
              <a:rPr lang="cs-CZ" dirty="0" smtClean="0"/>
              <a:t> pellucida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Menší „otvor“ zvyšuje riziko uskřinutí </a:t>
            </a:r>
            <a:r>
              <a:rPr lang="cs-CZ" sz="1200" dirty="0"/>
              <a:t>(meta-analýza </a:t>
            </a:r>
            <a:r>
              <a:rPr lang="cs-CZ" sz="1200" dirty="0" err="1" smtClean="0"/>
              <a:t>Vitthala</a:t>
            </a:r>
            <a:r>
              <a:rPr lang="cs-CZ" sz="1200" dirty="0"/>
              <a:t> </a:t>
            </a:r>
            <a:r>
              <a:rPr lang="cs-CZ" sz="1200" dirty="0" smtClean="0"/>
              <a:t>2009</a:t>
            </a:r>
            <a:r>
              <a:rPr lang="cs-CZ" sz="1200" dirty="0"/>
              <a:t>, 37 publikací, 20 let)</a:t>
            </a:r>
          </a:p>
          <a:p>
            <a:endParaRPr lang="cs-CZ" dirty="0" smtClean="0"/>
          </a:p>
          <a:p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1" y="1772816"/>
            <a:ext cx="1602960" cy="11521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1" y="3501008"/>
            <a:ext cx="1602960" cy="106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0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Meta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1560" y="3140968"/>
            <a:ext cx="7632848" cy="4572000"/>
          </a:xfrm>
        </p:spPr>
        <p:txBody>
          <a:bodyPr/>
          <a:lstStyle/>
          <a:p>
            <a:r>
              <a:rPr lang="cs-CZ" dirty="0" smtClean="0"/>
              <a:t>37 publikací</a:t>
            </a:r>
          </a:p>
          <a:p>
            <a:r>
              <a:rPr lang="cs-CZ" dirty="0" smtClean="0"/>
              <a:t>2.25 vyšší riziko MZT</a:t>
            </a:r>
          </a:p>
          <a:p>
            <a:r>
              <a:rPr lang="cs-CZ" dirty="0" smtClean="0"/>
              <a:t>Kultivace do Blastocysty 4x</a:t>
            </a:r>
          </a:p>
          <a:p>
            <a:r>
              <a:rPr lang="cs-CZ" dirty="0" smtClean="0"/>
              <a:t>ICSI 2.25x</a:t>
            </a:r>
            <a:endParaRPr lang="cs-CZ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556792"/>
            <a:ext cx="5688632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6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5765</TotalTime>
  <Words>506</Words>
  <Application>Microsoft Office PowerPoint</Application>
  <PresentationFormat>Předvádění na obrazovce (4:3)</PresentationFormat>
  <Paragraphs>123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Cesta</vt:lpstr>
      <vt:lpstr>Dědičnost jednovaječných dvojčat –  co hrozí v běžném životě</vt:lpstr>
      <vt:lpstr>Co jsou jednovaječná – monozygotní dvojčata?</vt:lpstr>
      <vt:lpstr>Mechanismus vzniku MZT</vt:lpstr>
      <vt:lpstr>Komplikace v děloze</vt:lpstr>
      <vt:lpstr>Incidence MZT</vt:lpstr>
      <vt:lpstr>Hledané příčiny MZT v IVF</vt:lpstr>
      <vt:lpstr>Zona pellucida</vt:lpstr>
      <vt:lpstr>      MZT a IVF:   Mikromanipulační techniky </vt:lpstr>
      <vt:lpstr>Meta analýza</vt:lpstr>
      <vt:lpstr>    SART Society for Assisted Reproductive Technology Clinic Outcome Reporting System, USA</vt:lpstr>
      <vt:lpstr> MZT a dědičnost-studie</vt:lpstr>
      <vt:lpstr>Dědičnost MZT – zmíněna 1970</vt:lpstr>
      <vt:lpstr>Faktory ovlivňující výskyt MZT</vt:lpstr>
      <vt:lpstr>Faktory ovlivňující výskyt MZT</vt:lpstr>
      <vt:lpstr>Graf dědičnosti MZT</vt:lpstr>
      <vt:lpstr>Riziko přenosu</vt:lpstr>
      <vt:lpstr>Rodokmen skutečné rodiny</vt:lpstr>
      <vt:lpstr>Studie shrnutí</vt:lpstr>
      <vt:lpstr>Studie-doporučení</vt:lpstr>
      <vt:lpstr>Co si odneseme domů?</vt:lpstr>
      <vt:lpstr>  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Monozygotní dvojčata u pacientů léčených pro neplodnost</dc:title>
  <dc:creator>Alouš</dc:creator>
  <cp:lastModifiedBy>HP</cp:lastModifiedBy>
  <cp:revision>78</cp:revision>
  <dcterms:created xsi:type="dcterms:W3CDTF">2015-11-04T09:05:21Z</dcterms:created>
  <dcterms:modified xsi:type="dcterms:W3CDTF">2017-05-30T04:55:39Z</dcterms:modified>
</cp:coreProperties>
</file>