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94" y="-72"/>
      </p:cViewPr>
      <p:guideLst>
        <p:guide orient="horz" pos="845"/>
        <p:guide orient="horz" pos="3385"/>
        <p:guide pos="521"/>
        <p:guide pos="50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6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3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2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6612-14C5-4295-97B0-9536B01FC71C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dinné centrum Mil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50507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15616" y="1628800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atin typeface="+mj-lt"/>
              </a:rPr>
              <a:t>Dotazník spokojenosti</a:t>
            </a:r>
            <a:endParaRPr lang="cs-CZ" sz="5400" b="1" dirty="0"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40050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červen 2016</a:t>
            </a:r>
          </a:p>
        </p:txBody>
      </p:sp>
    </p:spTree>
    <p:extLst>
      <p:ext uri="{BB962C8B-B14F-4D97-AF65-F5344CB8AC3E}">
        <p14:creationId xmlns:p14="http://schemas.microsoft.com/office/powerpoint/2010/main" val="12307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Jak často navštěvujete aktivity RC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934890" y="5283785"/>
            <a:ext cx="21249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herna</a:t>
            </a:r>
          </a:p>
          <a:p>
            <a:r>
              <a:rPr lang="cs-CZ" sz="1400" dirty="0"/>
              <a:t>sportovní tréninky</a:t>
            </a:r>
          </a:p>
          <a:p>
            <a:r>
              <a:rPr lang="cs-CZ" sz="1400" dirty="0"/>
              <a:t>volná herna</a:t>
            </a:r>
            <a:endParaRPr lang="cs-CZ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01750"/>
            <a:ext cx="71882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9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Co vám přineslo navštěvování aktivit RC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24" y="1433611"/>
            <a:ext cx="5651500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934890" y="5498648"/>
            <a:ext cx="34210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kontakt dcery s jinými </a:t>
            </a:r>
            <a:r>
              <a:rPr lang="cs-CZ" sz="1400" dirty="0" smtClean="0"/>
              <a:t>dětmi;</a:t>
            </a:r>
            <a:endParaRPr lang="cs-CZ" sz="1400" dirty="0"/>
          </a:p>
          <a:p>
            <a:r>
              <a:rPr lang="cs-CZ" sz="1400" dirty="0"/>
              <a:t>rozvoj dítěte, hračky a možnosti pro dítě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9640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Využíváte nabídky naší půjčovny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15" y="3177376"/>
            <a:ext cx="5122345" cy="36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467544" y="3522494"/>
            <a:ext cx="3671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Pokud ano, půjčujete si: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2147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Je něco, co byste nám rád/a sdělil/a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39552" y="908720"/>
            <a:ext cx="806489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b="1" dirty="0" smtClean="0"/>
          </a:p>
          <a:p>
            <a:r>
              <a:rPr lang="cs-CZ" sz="1600" b="1" dirty="0" smtClean="0"/>
              <a:t>Děkuji </a:t>
            </a:r>
            <a:r>
              <a:rPr lang="cs-CZ" sz="1600" b="1" dirty="0"/>
              <a:t>za to, že RC poskytuje prostor pro děti v herně, ale i za informace o výchově apod</a:t>
            </a:r>
            <a:r>
              <a:rPr lang="cs-CZ" sz="1600" b="1" dirty="0" smtClean="0"/>
              <a:t>.</a:t>
            </a:r>
          </a:p>
          <a:p>
            <a:endParaRPr lang="cs-CZ" sz="1600" b="1" dirty="0"/>
          </a:p>
          <a:p>
            <a:r>
              <a:rPr lang="cs-CZ" sz="1600" b="1" dirty="0" smtClean="0"/>
              <a:t>Děkuji</a:t>
            </a:r>
            <a:r>
              <a:rPr lang="cs-CZ" sz="1600" b="1" dirty="0"/>
              <a:t>, držte tu Martinu M</a:t>
            </a:r>
            <a:r>
              <a:rPr lang="cs-CZ" sz="1600" b="1" dirty="0" smtClean="0"/>
              <a:t>!</a:t>
            </a:r>
          </a:p>
          <a:p>
            <a:endParaRPr lang="cs-CZ" sz="1600" b="1" dirty="0"/>
          </a:p>
          <a:p>
            <a:r>
              <a:rPr lang="cs-CZ" sz="1600" b="1" dirty="0"/>
              <a:t>Chci všem zaměstnancům a dobrovolníkům poděkovat za to, co pro děti a jejich rodiče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v </a:t>
            </a:r>
            <a:r>
              <a:rPr lang="cs-CZ" sz="1600" b="1" dirty="0"/>
              <a:t>našem městě dělají. Za vytvoření RC a jeho fungování. Díky moc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Jste </a:t>
            </a:r>
            <a:r>
              <a:rPr lang="cs-CZ" sz="1600" b="1" dirty="0"/>
              <a:t>skvělý držím palce do budoucna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Jste </a:t>
            </a:r>
            <a:r>
              <a:rPr lang="cs-CZ" sz="1600" b="1" dirty="0"/>
              <a:t>super, jen tak dál.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Mám </a:t>
            </a:r>
            <a:r>
              <a:rPr lang="cs-CZ" sz="1600" b="1" dirty="0"/>
              <a:t>vás všechny moc ráda :)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Moc </a:t>
            </a:r>
            <a:r>
              <a:rPr lang="cs-CZ" sz="1600" b="1" dirty="0"/>
              <a:t>se mi tu líbí. :) Škoda, že nejsme z Milovic a nemáme vaše RC blíž.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Vážím </a:t>
            </a:r>
            <a:r>
              <a:rPr lang="cs-CZ" sz="1600" b="1" dirty="0"/>
              <a:t>si Vaší práce a energie, kterou dáváte do RC. Je to moc milé prostředí. Přeji Vám ať se daří!</a:t>
            </a:r>
          </a:p>
          <a:p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1780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Demografie respondentů</a:t>
            </a:r>
            <a:endParaRPr lang="cs-CZ" sz="32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01588"/>
            <a:ext cx="2737868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0805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01588"/>
            <a:ext cx="2799290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7" y="3356992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50096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bdélník 21"/>
          <p:cNvSpPr/>
          <p:nvPr/>
        </p:nvSpPr>
        <p:spPr>
          <a:xfrm>
            <a:off x="5948058" y="3356992"/>
            <a:ext cx="24403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Dotazník vyplnilo 58 respondentů, z toho byli 2 muži. </a:t>
            </a:r>
          </a:p>
          <a:p>
            <a:r>
              <a:rPr lang="cs-CZ" sz="1400" dirty="0" smtClean="0"/>
              <a:t>Věk respondentů se pohyboval od 21 do 51 let.</a:t>
            </a:r>
          </a:p>
          <a:p>
            <a:r>
              <a:rPr lang="cs-CZ" sz="1400" dirty="0" smtClean="0"/>
              <a:t>Nikdo neuvedl základní vzdělání, většina </a:t>
            </a:r>
            <a:r>
              <a:rPr lang="cs-CZ" sz="1400" dirty="0"/>
              <a:t>měla vzdělání středoškolské s </a:t>
            </a:r>
            <a:r>
              <a:rPr lang="cs-CZ" sz="1400" dirty="0" smtClean="0"/>
              <a:t>maturitou nebo vysokoškolské.</a:t>
            </a:r>
          </a:p>
          <a:p>
            <a:r>
              <a:rPr lang="cs-CZ" sz="1400" dirty="0" smtClean="0"/>
              <a:t>Převážná většina respondentů (47) je na mateřské nebo rodičovské dovolené.</a:t>
            </a:r>
          </a:p>
        </p:txBody>
      </p:sp>
    </p:spTree>
    <p:extLst>
      <p:ext uri="{BB962C8B-B14F-4D97-AF65-F5344CB8AC3E}">
        <p14:creationId xmlns:p14="http://schemas.microsoft.com/office/powerpoint/2010/main" val="33044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>Bydliště</a:t>
            </a:r>
            <a:endParaRPr lang="cs-CZ" sz="32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7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467543" y="3068960"/>
            <a:ext cx="27360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b="1" dirty="0" smtClean="0"/>
              <a:t>Jiné :</a:t>
            </a:r>
            <a:r>
              <a:rPr lang="cs-CZ" sz="1100" b="1" dirty="0"/>
              <a:t> </a:t>
            </a:r>
            <a:r>
              <a:rPr lang="cs-CZ" sz="1100" dirty="0" err="1" smtClean="0"/>
              <a:t>Byšičky</a:t>
            </a:r>
            <a:r>
              <a:rPr lang="cs-CZ" sz="1100" dirty="0" smtClean="0"/>
              <a:t>, Kostelní Hlavno, Loučeň, Zavadilka</a:t>
            </a:r>
            <a:endParaRPr lang="cs-CZ" sz="1100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347864" y="642174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Kolik let žijete v Milovicích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293729" y="908720"/>
            <a:ext cx="2744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Respondentů z Milovic: 37</a:t>
            </a:r>
          </a:p>
          <a:p>
            <a:r>
              <a:rPr lang="cs-CZ" sz="1400" dirty="0" smtClean="0"/>
              <a:t>Průměrně žijí v Milovicích: 7,9 roku</a:t>
            </a:r>
          </a:p>
          <a:p>
            <a:r>
              <a:rPr lang="cs-CZ" sz="1400" dirty="0" smtClean="0"/>
              <a:t>Minimum: 1 rok</a:t>
            </a:r>
          </a:p>
          <a:p>
            <a:r>
              <a:rPr lang="cs-CZ" sz="1400" dirty="0" smtClean="0"/>
              <a:t>Maximum: 38 let</a:t>
            </a:r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Jak jste se dozvěděl/a o RC</a:t>
            </a:r>
            <a:endParaRPr lang="cs-CZ" sz="32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6" y="3933056"/>
            <a:ext cx="4362604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5364088" y="4059649"/>
            <a:ext cx="23827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Jak jinak:</a:t>
            </a:r>
          </a:p>
          <a:p>
            <a:r>
              <a:rPr lang="pl-PL" sz="1400" dirty="0" smtClean="0"/>
              <a:t>Jezdila jsem sem do fitnesscentra; laktační poradkyně; leták z drogerie – laktační poradkyně.</a:t>
            </a:r>
          </a:p>
        </p:txBody>
      </p:sp>
    </p:spTree>
    <p:extLst>
      <p:ext uri="{BB962C8B-B14F-4D97-AF65-F5344CB8AC3E}">
        <p14:creationId xmlns:p14="http://schemas.microsoft.com/office/powerpoint/2010/main" val="24285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4897" y="955467"/>
            <a:ext cx="356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Průměrný počet dětí v rodině: 1,5</a:t>
            </a:r>
          </a:p>
          <a:p>
            <a:r>
              <a:rPr lang="cs-CZ" sz="1600" dirty="0" smtClean="0"/>
              <a:t>Průměrný věk dítěte: 3,8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Počet dětí a jejich věk</a:t>
            </a:r>
            <a:endParaRPr lang="cs-CZ" sz="3200" dirty="0"/>
          </a:p>
        </p:txBody>
      </p:sp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6486"/>
            <a:ext cx="2750579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Nadpis 1"/>
          <p:cNvSpPr txBox="1">
            <a:spLocks/>
          </p:cNvSpPr>
          <p:nvPr/>
        </p:nvSpPr>
        <p:spPr>
          <a:xfrm>
            <a:off x="446856" y="299695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>V jaké věku se stal/a rodičem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23928" y="1908121"/>
            <a:ext cx="356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Většina klientů RC má jedno dítě a roli rodiče se teprve učí.</a:t>
            </a:r>
          </a:p>
        </p:txBody>
      </p:sp>
    </p:spTree>
    <p:extLst>
      <p:ext uri="{BB962C8B-B14F-4D97-AF65-F5344CB8AC3E}">
        <p14:creationId xmlns:p14="http://schemas.microsoft.com/office/powerpoint/2010/main" val="10697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Rodinné </a:t>
            </a:r>
            <a:r>
              <a:rPr lang="cs-CZ" sz="3200" dirty="0"/>
              <a:t>zázemí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 místě bydliště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1824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4139952" y="260648"/>
            <a:ext cx="403244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900" dirty="0" smtClean="0"/>
              <a:t>Absolvoval/a </a:t>
            </a:r>
          </a:p>
          <a:p>
            <a:pPr algn="l"/>
            <a:r>
              <a:rPr lang="cs-CZ" sz="2900" dirty="0" smtClean="0"/>
              <a:t>předporodní kurz</a:t>
            </a:r>
            <a:endParaRPr lang="cs-CZ" sz="2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53" y="908720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Nadpis 1"/>
          <p:cNvSpPr txBox="1">
            <a:spLocks/>
          </p:cNvSpPr>
          <p:nvPr/>
        </p:nvSpPr>
        <p:spPr>
          <a:xfrm>
            <a:off x="453998" y="2708920"/>
            <a:ext cx="771840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900" dirty="0" smtClean="0"/>
              <a:t>Kdo/co nejvíce pomohl/o zvládat péči o dítě</a:t>
            </a:r>
            <a:endParaRPr lang="cs-CZ" sz="29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5020913" cy="35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5940425" y="3473353"/>
            <a:ext cx="212494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Jiné</a:t>
            </a:r>
            <a:r>
              <a:rPr lang="cs-CZ" sz="1400" dirty="0"/>
              <a:t>: internet, podpůrná skupinka při kojení a kontaktním rodičovství v Praze na Žižkově</a:t>
            </a:r>
          </a:p>
          <a:p>
            <a:endParaRPr lang="cs-CZ" sz="14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5323049" y="4509120"/>
            <a:ext cx="35694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Klientky RC uvádějí, že kromě podpory rodiny a kamarádek jim nejvíce pomohl zvládat péči o dítě </a:t>
            </a:r>
            <a:r>
              <a:rPr lang="cs-CZ" sz="1600" dirty="0" err="1" smtClean="0"/>
              <a:t>Mimiklub</a:t>
            </a:r>
            <a:r>
              <a:rPr lang="cs-CZ" sz="1600" dirty="0" smtClean="0"/>
              <a:t> a návštěvy RC. Desetina uvedla také dotované kurzy a poradenství v rámci RC.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452320" y="1052736"/>
            <a:ext cx="159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60 % klientek nemá v místě bydliště žádné rodinné zázemí a proto hledá oporu v RC.</a:t>
            </a:r>
          </a:p>
        </p:txBody>
      </p:sp>
    </p:spTree>
    <p:extLst>
      <p:ext uri="{BB962C8B-B14F-4D97-AF65-F5344CB8AC3E}">
        <p14:creationId xmlns:p14="http://schemas.microsoft.com/office/powerpoint/2010/main" val="235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21088"/>
            <a:ext cx="2257743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2178474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375" y="1413024"/>
            <a:ext cx="2167947" cy="22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Pocity rodičů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67544" y="1052736"/>
            <a:ext cx="3815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Cítila jste se na rodičovství připravena?</a:t>
            </a:r>
            <a:endParaRPr lang="cs-CZ" sz="1600" b="1" dirty="0"/>
          </a:p>
        </p:txBody>
      </p:sp>
      <p:sp>
        <p:nvSpPr>
          <p:cNvPr id="18" name="Obdélník 17"/>
          <p:cNvSpPr/>
          <p:nvPr/>
        </p:nvSpPr>
        <p:spPr>
          <a:xfrm>
            <a:off x="2771799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Ne, vůbec</a:t>
            </a:r>
            <a:endParaRPr lang="cs-CZ" sz="11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105273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Kolik svého času věnujete péči o dítě?</a:t>
            </a:r>
            <a:endParaRPr lang="cs-CZ" sz="1600" b="1" dirty="0"/>
          </a:p>
        </p:txBody>
      </p:sp>
      <p:sp>
        <p:nvSpPr>
          <p:cNvPr id="21" name="Obdélník 20"/>
          <p:cNvSpPr/>
          <p:nvPr/>
        </p:nvSpPr>
        <p:spPr>
          <a:xfrm>
            <a:off x="4211959" y="2996952"/>
            <a:ext cx="8640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Většinu dne </a:t>
            </a:r>
          </a:p>
          <a:p>
            <a:r>
              <a:rPr lang="cs-CZ" sz="1100" dirty="0" smtClean="0"/>
              <a:t>(jsem na vše </a:t>
            </a:r>
            <a:r>
              <a:rPr lang="cs-CZ" sz="1100" dirty="0" err="1" smtClean="0"/>
              <a:t>sam</a:t>
            </a:r>
            <a:r>
              <a:rPr lang="cs-CZ" sz="1100" dirty="0" smtClean="0"/>
              <a:t>/a)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7092279" y="2996952"/>
            <a:ext cx="8640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Střídám se s další pečující osobou</a:t>
            </a:r>
            <a:endParaRPr lang="cs-CZ" sz="11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67544" y="36450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Potřebujete zvyšovat </a:t>
            </a:r>
          </a:p>
          <a:p>
            <a:r>
              <a:rPr lang="cs-CZ" sz="1600" b="1" dirty="0" smtClean="0"/>
              <a:t>své rodičovské kompetence?</a:t>
            </a:r>
            <a:endParaRPr lang="cs-CZ" sz="1600" b="1" dirty="0"/>
          </a:p>
        </p:txBody>
      </p:sp>
      <p:sp>
        <p:nvSpPr>
          <p:cNvPr id="25" name="Obdélník 24"/>
          <p:cNvSpPr/>
          <p:nvPr/>
        </p:nvSpPr>
        <p:spPr>
          <a:xfrm>
            <a:off x="395536" y="6119718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2843808" y="6093296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Ne</a:t>
            </a:r>
            <a:endParaRPr lang="cs-CZ" sz="11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716016" y="364502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Potřebujete v roli rodiče psychickou podporu svého okolí?</a:t>
            </a:r>
            <a:endParaRPr lang="cs-CZ" sz="1600" b="1" dirty="0"/>
          </a:p>
        </p:txBody>
      </p:sp>
      <p:sp>
        <p:nvSpPr>
          <p:cNvPr id="29" name="Obdélník 28"/>
          <p:cNvSpPr/>
          <p:nvPr/>
        </p:nvSpPr>
        <p:spPr>
          <a:xfrm>
            <a:off x="4355976" y="5950441"/>
            <a:ext cx="864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Ano, neustále</a:t>
            </a:r>
            <a:endParaRPr lang="cs-CZ" sz="1100" dirty="0"/>
          </a:p>
        </p:txBody>
      </p:sp>
      <p:sp>
        <p:nvSpPr>
          <p:cNvPr id="30" name="Obdélník 29"/>
          <p:cNvSpPr/>
          <p:nvPr/>
        </p:nvSpPr>
        <p:spPr>
          <a:xfrm>
            <a:off x="7092280" y="6119718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Nikdy</a:t>
            </a:r>
            <a:endParaRPr lang="cs-CZ" sz="11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380312" y="1268760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4,3</a:t>
            </a:r>
          </a:p>
          <a:p>
            <a:endParaRPr lang="cs-CZ" sz="1600" dirty="0"/>
          </a:p>
          <a:p>
            <a:r>
              <a:rPr lang="cs-CZ" sz="1600" dirty="0" smtClean="0"/>
              <a:t>41 % respondentů je na péči </a:t>
            </a:r>
          </a:p>
          <a:p>
            <a:r>
              <a:rPr lang="cs-CZ" sz="1600" dirty="0" smtClean="0"/>
              <a:t>o dítě sama </a:t>
            </a:r>
          </a:p>
          <a:p>
            <a:r>
              <a:rPr lang="cs-CZ" sz="1600" dirty="0" smtClean="0"/>
              <a:t>(na škále 1 a 2).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987824" y="1268760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4,7</a:t>
            </a:r>
          </a:p>
          <a:p>
            <a:endParaRPr lang="cs-CZ" sz="1600" dirty="0"/>
          </a:p>
          <a:p>
            <a:r>
              <a:rPr lang="cs-CZ" sz="1600" dirty="0" smtClean="0"/>
              <a:t>24 % uvedlo, že se cítili zcela připraveni </a:t>
            </a:r>
          </a:p>
          <a:p>
            <a:r>
              <a:rPr lang="cs-CZ" sz="1600" dirty="0" smtClean="0"/>
              <a:t>(na škále 1).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987824" y="4077072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4,1</a:t>
            </a:r>
          </a:p>
          <a:p>
            <a:endParaRPr lang="cs-CZ" sz="1600" dirty="0"/>
          </a:p>
          <a:p>
            <a:r>
              <a:rPr lang="cs-CZ" sz="1600" dirty="0" smtClean="0"/>
              <a:t>Nikdo neuvedl, že nepotřebuje zvyšovat své rod. kompetence.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7452320" y="4077072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4,3</a:t>
            </a:r>
          </a:p>
          <a:p>
            <a:endParaRPr lang="cs-CZ" sz="1600" dirty="0"/>
          </a:p>
          <a:p>
            <a:r>
              <a:rPr lang="cs-CZ" sz="1600" dirty="0" smtClean="0"/>
              <a:t>Většina rodičů potřebuje psychickou podporu.</a:t>
            </a:r>
          </a:p>
          <a:p>
            <a:endParaRPr lang="cs-CZ" sz="1600" dirty="0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0" y="1377024"/>
            <a:ext cx="2164011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107504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Ano, zcela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0508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3025"/>
            <a:ext cx="2257644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Pocity rodičů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67544" y="1052736"/>
            <a:ext cx="3671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Potýkáte se s výchovnými problémy?</a:t>
            </a:r>
            <a:endParaRPr lang="cs-CZ" sz="1600" b="1" dirty="0"/>
          </a:p>
        </p:txBody>
      </p:sp>
      <p:sp>
        <p:nvSpPr>
          <p:cNvPr id="17" name="Obdélník 16"/>
          <p:cNvSpPr/>
          <p:nvPr/>
        </p:nvSpPr>
        <p:spPr>
          <a:xfrm>
            <a:off x="395535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Ano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2915815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Ne</a:t>
            </a:r>
            <a:endParaRPr lang="cs-CZ" sz="11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1052736"/>
            <a:ext cx="4321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Jak velkou roli hraje finanční dostupnost služby?</a:t>
            </a:r>
            <a:endParaRPr lang="cs-CZ" sz="1600" b="1" dirty="0"/>
          </a:p>
        </p:txBody>
      </p:sp>
      <p:sp>
        <p:nvSpPr>
          <p:cNvPr id="21" name="Obdélník 20"/>
          <p:cNvSpPr/>
          <p:nvPr/>
        </p:nvSpPr>
        <p:spPr>
          <a:xfrm>
            <a:off x="4499992" y="3142129"/>
            <a:ext cx="864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Zcela zásadní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7236295" y="3284984"/>
            <a:ext cx="864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Žádnou</a:t>
            </a:r>
            <a:endParaRPr lang="cs-CZ" sz="11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987824" y="1268760"/>
            <a:ext cx="1512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</a:t>
            </a:r>
            <a:r>
              <a:rPr lang="en-US" sz="1600" dirty="0" smtClean="0"/>
              <a:t>6</a:t>
            </a:r>
            <a:r>
              <a:rPr lang="cs-CZ" sz="1600" dirty="0" smtClean="0"/>
              <a:t>,</a:t>
            </a:r>
            <a:r>
              <a:rPr lang="en-US" sz="1600" dirty="0" smtClean="0"/>
              <a:t>3</a:t>
            </a:r>
            <a:endParaRPr lang="cs-CZ" sz="1600" dirty="0" smtClean="0"/>
          </a:p>
          <a:p>
            <a:r>
              <a:rPr lang="en-US" sz="1600" dirty="0" smtClean="0"/>
              <a:t>S v</a:t>
            </a:r>
            <a:r>
              <a:rPr lang="cs-CZ" sz="1600" dirty="0" smtClean="0"/>
              <a:t>ý</a:t>
            </a:r>
            <a:r>
              <a:rPr lang="en-US" sz="1600" dirty="0" err="1" smtClean="0"/>
              <a:t>ch</a:t>
            </a:r>
            <a:r>
              <a:rPr lang="cs-CZ" sz="1600" dirty="0" err="1" smtClean="0"/>
              <a:t>ovnými</a:t>
            </a:r>
            <a:r>
              <a:rPr lang="en-US" sz="1600" dirty="0" smtClean="0"/>
              <a:t> </a:t>
            </a:r>
            <a:r>
              <a:rPr lang="cs-CZ" sz="1600" dirty="0" smtClean="0"/>
              <a:t>p</a:t>
            </a:r>
            <a:r>
              <a:rPr lang="en-US" sz="1600" dirty="0" err="1" smtClean="0"/>
              <a:t>robl</a:t>
            </a:r>
            <a:r>
              <a:rPr lang="cs-CZ" sz="1600" dirty="0" smtClean="0"/>
              <a:t>é</a:t>
            </a:r>
            <a:r>
              <a:rPr lang="en-US" sz="1600" dirty="0" smtClean="0"/>
              <a:t>my se </a:t>
            </a:r>
            <a:r>
              <a:rPr lang="en-US" sz="1600" dirty="0" err="1" smtClean="0"/>
              <a:t>intenz</a:t>
            </a:r>
            <a:r>
              <a:rPr lang="cs-CZ" sz="1600" dirty="0" smtClean="0"/>
              <a:t>i</a:t>
            </a:r>
            <a:r>
              <a:rPr lang="en-US" sz="1600" dirty="0" err="1" smtClean="0"/>
              <a:t>vn</a:t>
            </a:r>
            <a:r>
              <a:rPr lang="cs-CZ" sz="1600" dirty="0" smtClean="0"/>
              <a:t>ě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cs-CZ" sz="1600" dirty="0" smtClean="0"/>
              <a:t>týká jen </a:t>
            </a:r>
          </a:p>
          <a:p>
            <a:r>
              <a:rPr lang="cs-CZ" sz="1600" dirty="0" smtClean="0"/>
              <a:t>8,6 % respondentů </a:t>
            </a:r>
          </a:p>
          <a:p>
            <a:r>
              <a:rPr lang="cs-CZ" sz="1600" dirty="0" smtClean="0"/>
              <a:t>(na škále 1 a 2).</a:t>
            </a:r>
            <a:endParaRPr lang="cs-CZ" sz="1600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45" y="1377024"/>
            <a:ext cx="2242459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7668344" y="133205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Průměr: 6,9</a:t>
            </a:r>
          </a:p>
          <a:p>
            <a:endParaRPr lang="cs-CZ" sz="16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827584" y="4005064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Rodiče uvádí, že finanční dostupnost nehraje roli, ale současně nikdo z dotazovaných neuvedl, že by mu pomohl zvládat péči o dítě komerční kurz nebo poradenství.</a:t>
            </a:r>
          </a:p>
          <a:p>
            <a:r>
              <a:rPr lang="cs-CZ" sz="1600" dirty="0" smtClean="0"/>
              <a:t>Výsledek spíš ukazuje, že aktuální ceny jsou přijatelné (</a:t>
            </a:r>
            <a:r>
              <a:rPr lang="cs-CZ" sz="1600" dirty="0" err="1" smtClean="0"/>
              <a:t>mimiklub</a:t>
            </a:r>
            <a:r>
              <a:rPr lang="cs-CZ" sz="1600" dirty="0" smtClean="0"/>
              <a:t> 60 </a:t>
            </a:r>
            <a:r>
              <a:rPr lang="cs-CZ" sz="1600" dirty="0"/>
              <a:t>K</a:t>
            </a:r>
            <a:r>
              <a:rPr lang="cs-CZ" sz="1600" dirty="0" smtClean="0"/>
              <a:t>č, herna 40 Kč).</a:t>
            </a:r>
          </a:p>
          <a:p>
            <a:endParaRPr lang="cs-CZ" sz="1600" dirty="0"/>
          </a:p>
          <a:p>
            <a:r>
              <a:rPr lang="cs-CZ" sz="1600" dirty="0" smtClean="0"/>
              <a:t>83 % rodičů ve věku do 30 let uvádí, že potřebuje zvyšovat své rodičovské kompetence a 72 % téže skupiny  potřebuje v roli rodiče psychickou podporu svého okolí.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194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64" y="1124744"/>
            <a:ext cx="441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>Nakolik se domníváte, že znáte vývojová období dítěte a projevy chování, které patří k určitému věku?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400506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Téměř polovina rodičů se v problematice vývojových období dítěte a projevů chování orientuje pouze přibližně. Pro tuto cílovou skupinu je určen průběžný kurz péče o novorozence a batolata </a:t>
            </a:r>
            <a:r>
              <a:rPr lang="cs-CZ" sz="1600" dirty="0" err="1" smtClean="0"/>
              <a:t>Mimiklub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232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Tíživá životní situace během rodičovství a co ji pomohlo překonat</a:t>
            </a:r>
            <a:endParaRPr lang="cs-CZ" sz="3200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74421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539552" y="12687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Zažil/a tíživou situaci</a:t>
            </a:r>
          </a:p>
          <a:p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3456384" y="1303015"/>
            <a:ext cx="5076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Ano</a:t>
            </a:r>
            <a:r>
              <a:rPr lang="cs-CZ" sz="1200" dirty="0"/>
              <a:t>, často mi pomůže naše podpůrná </a:t>
            </a:r>
            <a:r>
              <a:rPr lang="cs-CZ" sz="1200" dirty="0" smtClean="0"/>
              <a:t>skupinka.</a:t>
            </a:r>
          </a:p>
          <a:p>
            <a:r>
              <a:rPr lang="cs-CZ" sz="1200" dirty="0" smtClean="0"/>
              <a:t>Ano</a:t>
            </a:r>
            <a:r>
              <a:rPr lang="cs-CZ" sz="1200" dirty="0"/>
              <a:t>, dcera od </a:t>
            </a:r>
            <a:r>
              <a:rPr lang="cs-CZ" sz="1200" dirty="0" err="1"/>
              <a:t>malinka</a:t>
            </a:r>
            <a:r>
              <a:rPr lang="cs-CZ" sz="1200" dirty="0"/>
              <a:t> zdravotní problémy. Pochopila jsem tady spoustu věcí a přijala ji takovou, jaká je.</a:t>
            </a:r>
          </a:p>
          <a:p>
            <a:r>
              <a:rPr lang="cs-CZ" sz="1200" dirty="0" smtClean="0"/>
              <a:t>Běžné </a:t>
            </a:r>
            <a:r>
              <a:rPr lang="cs-CZ" sz="1200" dirty="0"/>
              <a:t>starosti, </a:t>
            </a:r>
            <a:r>
              <a:rPr lang="cs-CZ" sz="1200" dirty="0" smtClean="0"/>
              <a:t>neshody.</a:t>
            </a:r>
            <a:endParaRPr lang="cs-CZ" sz="1200" dirty="0"/>
          </a:p>
          <a:p>
            <a:r>
              <a:rPr lang="cs-CZ" sz="1200" dirty="0" smtClean="0"/>
              <a:t>Když </a:t>
            </a:r>
            <a:r>
              <a:rPr lang="cs-CZ" sz="1200" dirty="0"/>
              <a:t>můj syn zkoušel plácnout jiné děti, tak mi bylo opravdu hrozně!!! Pomohla mi podpora ostatních maminek v centru! :)</a:t>
            </a:r>
          </a:p>
          <a:p>
            <a:r>
              <a:rPr lang="cs-CZ" sz="1200" dirty="0"/>
              <a:t>Náročný byl počátek rodičovství - období bezprostředně po narození první dcery - komunikace s miminkem, kojení, změna životního stylu… Pomohla mi dětská lékařka a později návštěvy RC.</a:t>
            </a:r>
          </a:p>
          <a:p>
            <a:r>
              <a:rPr lang="cs-CZ" sz="1200" dirty="0"/>
              <a:t>Nejistota ve výchově u 1. dítěte, nátlak rodiny co a jak mám dělat, neslučovalo se to s mými názory na </a:t>
            </a:r>
            <a:r>
              <a:rPr lang="cs-CZ" sz="1200" dirty="0" smtClean="0"/>
              <a:t>výchovu.</a:t>
            </a:r>
            <a:endParaRPr lang="cs-CZ" sz="1200" dirty="0"/>
          </a:p>
          <a:p>
            <a:r>
              <a:rPr lang="cs-CZ" sz="1200" dirty="0" smtClean="0"/>
              <a:t>Nespavost </a:t>
            </a:r>
            <a:r>
              <a:rPr lang="cs-CZ" sz="1200" dirty="0"/>
              <a:t>dítěte - šátkování, nošení </a:t>
            </a:r>
            <a:r>
              <a:rPr lang="cs-CZ" sz="1200" dirty="0" smtClean="0"/>
              <a:t>– RC.</a:t>
            </a:r>
            <a:endParaRPr lang="cs-CZ" sz="1200" dirty="0"/>
          </a:p>
          <a:p>
            <a:r>
              <a:rPr lang="cs-CZ" sz="1200" dirty="0" smtClean="0"/>
              <a:t>Podpora partnera.</a:t>
            </a:r>
            <a:endParaRPr lang="cs-CZ" sz="1200" dirty="0"/>
          </a:p>
          <a:p>
            <a:r>
              <a:rPr lang="cs-CZ" sz="1200" dirty="0"/>
              <a:t>Pomohl manžel a individuální terapie.</a:t>
            </a:r>
          </a:p>
          <a:p>
            <a:r>
              <a:rPr lang="cs-CZ" sz="1200" dirty="0"/>
              <a:t>Problém s kojením. Překonala jsem to díky laktační poradkyni.</a:t>
            </a:r>
          </a:p>
          <a:p>
            <a:r>
              <a:rPr lang="cs-CZ" sz="1200" dirty="0" smtClean="0"/>
              <a:t>První </a:t>
            </a:r>
            <a:r>
              <a:rPr lang="cs-CZ" sz="1200" dirty="0"/>
              <a:t>3 m. po porodu jsem na tom nebyla psychicky </a:t>
            </a:r>
            <a:r>
              <a:rPr lang="cs-CZ" sz="1200" dirty="0" smtClean="0"/>
              <a:t>nejlépe.</a:t>
            </a:r>
            <a:endParaRPr lang="cs-CZ" sz="1200" dirty="0"/>
          </a:p>
          <a:p>
            <a:r>
              <a:rPr lang="cs-CZ" sz="1200" dirty="0" smtClean="0"/>
              <a:t>Prvních </a:t>
            </a:r>
            <a:r>
              <a:rPr lang="cs-CZ" sz="1200" dirty="0"/>
              <a:t>14 dní po porodu - pomohl 100 % </a:t>
            </a:r>
            <a:r>
              <a:rPr lang="cs-CZ" sz="1200" dirty="0" smtClean="0"/>
              <a:t>manžel.</a:t>
            </a:r>
            <a:endParaRPr lang="cs-CZ" sz="1200" dirty="0"/>
          </a:p>
          <a:p>
            <a:r>
              <a:rPr lang="cs-CZ" sz="1200" dirty="0" smtClean="0"/>
              <a:t>Pomohli přátelé </a:t>
            </a:r>
            <a:r>
              <a:rPr lang="cs-CZ" sz="1200" dirty="0"/>
              <a:t>z </a:t>
            </a:r>
            <a:r>
              <a:rPr lang="cs-CZ" sz="1200" dirty="0" smtClean="0"/>
              <a:t>RC.</a:t>
            </a:r>
            <a:endParaRPr lang="cs-CZ" sz="1200" dirty="0"/>
          </a:p>
          <a:p>
            <a:r>
              <a:rPr lang="cs-CZ" sz="1200" dirty="0" smtClean="0"/>
              <a:t>Přátelství </a:t>
            </a:r>
            <a:r>
              <a:rPr lang="cs-CZ" sz="1200" dirty="0"/>
              <a:t>navázané v </a:t>
            </a:r>
            <a:r>
              <a:rPr lang="cs-CZ" sz="1200" dirty="0" smtClean="0"/>
              <a:t>RC.</a:t>
            </a:r>
            <a:endParaRPr lang="cs-CZ" sz="1200" dirty="0"/>
          </a:p>
          <a:p>
            <a:r>
              <a:rPr lang="cs-CZ" sz="1200" dirty="0" smtClean="0"/>
              <a:t>Rozchod </a:t>
            </a:r>
            <a:r>
              <a:rPr lang="cs-CZ" sz="1200" dirty="0"/>
              <a:t>s partnerem</a:t>
            </a:r>
          </a:p>
          <a:p>
            <a:r>
              <a:rPr lang="cs-CZ" sz="1200" dirty="0" smtClean="0"/>
              <a:t>Úmrtí </a:t>
            </a:r>
            <a:r>
              <a:rPr lang="cs-CZ" sz="1200" dirty="0"/>
              <a:t>otce před porodem, pomohla rodina a soustředění na příchod </a:t>
            </a:r>
            <a:r>
              <a:rPr lang="cs-CZ" sz="1200" dirty="0" smtClean="0"/>
              <a:t>miminka.</a:t>
            </a:r>
            <a:endParaRPr lang="cs-CZ" sz="1200" dirty="0"/>
          </a:p>
          <a:p>
            <a:r>
              <a:rPr lang="cs-CZ" sz="1200" dirty="0" smtClean="0"/>
              <a:t>Úmrtí </a:t>
            </a:r>
            <a:r>
              <a:rPr lang="cs-CZ" sz="1200" dirty="0"/>
              <a:t>v rodině, pomoc: kamarádky, zaměstnanci </a:t>
            </a:r>
            <a:r>
              <a:rPr lang="cs-CZ" sz="1200" dirty="0" smtClean="0"/>
              <a:t>RC.</a:t>
            </a:r>
            <a:endParaRPr lang="cs-CZ" sz="1200" dirty="0"/>
          </a:p>
          <a:p>
            <a:r>
              <a:rPr lang="cs-CZ" sz="1200" dirty="0" err="1"/>
              <a:t>Zdr</a:t>
            </a:r>
            <a:r>
              <a:rPr lang="cs-CZ" sz="1200" dirty="0"/>
              <a:t>. </a:t>
            </a:r>
            <a:r>
              <a:rPr lang="cs-CZ" sz="1200" dirty="0" smtClean="0"/>
              <a:t>komplikace </a:t>
            </a:r>
            <a:r>
              <a:rPr lang="cs-CZ" sz="1200" dirty="0"/>
              <a:t>po 2. porodu, cca 2 měsíce imobilní, pomáhaly </a:t>
            </a:r>
            <a:r>
              <a:rPr lang="cs-CZ" sz="1200" dirty="0" smtClean="0"/>
              <a:t>babičky, </a:t>
            </a:r>
            <a:r>
              <a:rPr lang="cs-CZ" sz="1200" dirty="0"/>
              <a:t>manžel. V </a:t>
            </a:r>
            <a:r>
              <a:rPr lang="cs-CZ" sz="1200" dirty="0" err="1"/>
              <a:t>souč</a:t>
            </a:r>
            <a:r>
              <a:rPr lang="cs-CZ" sz="1200" dirty="0"/>
              <a:t>. době smrt mojí maminky, nová hypotéka, stěhování, pomáhá mi manžel, děti a Bůh :-) </a:t>
            </a:r>
            <a:r>
              <a:rPr lang="cs-CZ" sz="1200" dirty="0" smtClean="0"/>
              <a:t>A </a:t>
            </a:r>
            <a:r>
              <a:rPr lang="cs-CZ" sz="1200" dirty="0"/>
              <a:t>láska.</a:t>
            </a:r>
          </a:p>
        </p:txBody>
      </p:sp>
    </p:spTree>
    <p:extLst>
      <p:ext uri="{BB962C8B-B14F-4D97-AF65-F5344CB8AC3E}">
        <p14:creationId xmlns:p14="http://schemas.microsoft.com/office/powerpoint/2010/main" val="33086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</TotalTime>
  <Words>882</Words>
  <Application>Microsoft Office PowerPoint</Application>
  <PresentationFormat>Předvádění na obrazovce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Demografie respondentů</vt:lpstr>
      <vt:lpstr>Jak jste se dozvěděl/a o RC</vt:lpstr>
      <vt:lpstr>Počet dětí a jejich věk</vt:lpstr>
      <vt:lpstr>Rodinné zázemí  v místě bydliště</vt:lpstr>
      <vt:lpstr>Pocity rodičů</vt:lpstr>
      <vt:lpstr>Pocity rodičů</vt:lpstr>
      <vt:lpstr>Nakolik se domníváte, že znáte vývojová období dítěte a projevy chování, které patří k určitému věku?</vt:lpstr>
      <vt:lpstr>Tíživá životní situace během rodičovství a co ji pomohlo překonat</vt:lpstr>
      <vt:lpstr>Jak často navštěvujete aktivity RC</vt:lpstr>
      <vt:lpstr>Co vám přineslo navštěvování aktivit RC</vt:lpstr>
      <vt:lpstr>Využíváte nabídky naší půjčovny</vt:lpstr>
      <vt:lpstr>Je něco, co byste nám rád/a sdělil/a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</dc:creator>
  <cp:lastModifiedBy>Luci</cp:lastModifiedBy>
  <cp:revision>100</cp:revision>
  <dcterms:created xsi:type="dcterms:W3CDTF">2014-11-22T19:36:58Z</dcterms:created>
  <dcterms:modified xsi:type="dcterms:W3CDTF">2016-12-08T20:39:09Z</dcterms:modified>
</cp:coreProperties>
</file>