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6" r:id="rId3"/>
    <p:sldId id="258" r:id="rId4"/>
    <p:sldId id="259" r:id="rId5"/>
    <p:sldId id="261" r:id="rId6"/>
    <p:sldId id="260" r:id="rId7"/>
    <p:sldId id="262" r:id="rId8"/>
    <p:sldId id="263" r:id="rId9"/>
    <p:sldId id="264" r:id="rId10"/>
    <p:sldId id="266" r:id="rId11"/>
    <p:sldId id="265" r:id="rId12"/>
    <p:sldId id="284" r:id="rId13"/>
    <p:sldId id="273" r:id="rId14"/>
    <p:sldId id="274" r:id="rId15"/>
    <p:sldId id="275" r:id="rId16"/>
    <p:sldId id="285" r:id="rId17"/>
    <p:sldId id="277" r:id="rId18"/>
    <p:sldId id="278" r:id="rId19"/>
    <p:sldId id="279" r:id="rId20"/>
    <p:sldId id="280" r:id="rId21"/>
    <p:sldId id="283" r:id="rId22"/>
    <p:sldId id="286" r:id="rId23"/>
    <p:sldId id="287"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24B8ED5-7428-4701-A1CD-6270ACDEA304}" type="datetimeFigureOut">
              <a:rPr lang="cs-CZ" smtClean="0"/>
              <a:pPr/>
              <a:t>14.11.2016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EA5CF76-C582-4C7C-A7C0-74E3B8CA714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B8ED5-7428-4701-A1CD-6270ACDEA304}" type="datetimeFigureOut">
              <a:rPr lang="cs-CZ" smtClean="0"/>
              <a:pPr/>
              <a:t>14.11.2016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5CF76-C582-4C7C-A7C0-74E3B8CA714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18038175-Parents-of-newborn-twins-posing-for-a-family-portrait-Stock-Photo.jpg"/>
          <p:cNvPicPr preferRelativeResize="0">
            <a:picLocks noGrp="1"/>
          </p:cNvPicPr>
          <p:nvPr>
            <p:ph idx="1"/>
          </p:nvPr>
        </p:nvPicPr>
        <p:blipFill>
          <a:blip r:embed="rId2"/>
          <a:stretch>
            <a:fillRect/>
          </a:stretch>
        </p:blipFill>
        <p:spPr>
          <a:xfrm>
            <a:off x="0" y="0"/>
            <a:ext cx="9144000" cy="6858000"/>
          </a:xfrm>
        </p:spPr>
      </p:pic>
      <p:sp>
        <p:nvSpPr>
          <p:cNvPr id="2" name="Nadpis 1"/>
          <p:cNvSpPr>
            <a:spLocks noGrp="1"/>
          </p:cNvSpPr>
          <p:nvPr>
            <p:ph type="title"/>
          </p:nvPr>
        </p:nvSpPr>
        <p:spPr/>
        <p:txBody>
          <a:bodyPr/>
          <a:lstStyle/>
          <a:p>
            <a:endParaRPr lang="cs-CZ"/>
          </a:p>
        </p:txBody>
      </p:sp>
      <p:pic>
        <p:nvPicPr>
          <p:cNvPr id="5" name="Obrázek 4" descr="uprvy.jpg"/>
          <p:cNvPicPr>
            <a:picLocks noChangeAspect="1"/>
          </p:cNvPicPr>
          <p:nvPr/>
        </p:nvPicPr>
        <p:blipFill>
          <a:blip r:embed="rId3"/>
          <a:stretch>
            <a:fillRect/>
          </a:stretch>
        </p:blipFill>
        <p:spPr>
          <a:xfrm>
            <a:off x="-285784" y="0"/>
            <a:ext cx="10080476" cy="6858000"/>
          </a:xfrm>
          <a:prstGeom prst="rect">
            <a:avLst/>
          </a:prstGeom>
          <a:effectLst>
            <a:outerShdw blurRad="50800" dist="50800" dir="5400000" algn="ctr" rotWithShape="0">
              <a:srgbClr val="000000">
                <a:alpha val="2000"/>
              </a:srgbClr>
            </a:outerShdw>
          </a:effectLst>
        </p:spPr>
      </p:pic>
      <p:pic>
        <p:nvPicPr>
          <p:cNvPr id="6" name="Obrázek 5" descr="dca84aae065139c3d09afded4c4c1d89.jpg"/>
          <p:cNvPicPr>
            <a:picLocks noChangeAspect="1"/>
          </p:cNvPicPr>
          <p:nvPr/>
        </p:nvPicPr>
        <p:blipFill>
          <a:blip r:embed="rId4"/>
          <a:stretch>
            <a:fillRect/>
          </a:stretch>
        </p:blipFill>
        <p:spPr>
          <a:xfrm>
            <a:off x="-357222" y="0"/>
            <a:ext cx="9929882" cy="7188821"/>
          </a:xfrm>
          <a:prstGeom prst="rect">
            <a:avLst/>
          </a:prstGeom>
          <a:noFill/>
          <a:ln>
            <a:noFill/>
          </a:ln>
        </p:spPr>
      </p:pic>
      <p:sp>
        <p:nvSpPr>
          <p:cNvPr id="7" name="Obdélník 6"/>
          <p:cNvSpPr/>
          <p:nvPr/>
        </p:nvSpPr>
        <p:spPr>
          <a:xfrm>
            <a:off x="155898" y="3357562"/>
            <a:ext cx="8988102" cy="1754326"/>
          </a:xfrm>
          <a:prstGeom prst="rect">
            <a:avLst/>
          </a:prstGeom>
          <a:noFill/>
        </p:spPr>
        <p:txBody>
          <a:bodyPr wrap="none" lIns="91440" tIns="45720" rIns="91440" bIns="45720">
            <a:spAutoFit/>
          </a:bodyPr>
          <a:lstStyle/>
          <a:p>
            <a:pPr algn="ctr"/>
            <a:r>
              <a:rPr lang="cs-CZ" sz="5400" b="1"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Proměny partnerského vztahu </a:t>
            </a:r>
          </a:p>
          <a:p>
            <a:pPr algn="ctr"/>
            <a:r>
              <a:rPr lang="cs-CZ" sz="5400" b="1" dirty="0" smtClean="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rPr>
              <a:t>po narození dvojčat</a:t>
            </a:r>
            <a:endParaRPr lang="cs-CZ" sz="54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endParaRPr>
          </a:p>
        </p:txBody>
      </p:sp>
      <p:sp>
        <p:nvSpPr>
          <p:cNvPr id="9" name="Obdélník 8"/>
          <p:cNvSpPr/>
          <p:nvPr/>
        </p:nvSpPr>
        <p:spPr>
          <a:xfrm>
            <a:off x="2428860" y="6211669"/>
            <a:ext cx="4988737" cy="646331"/>
          </a:xfrm>
          <a:prstGeom prst="rect">
            <a:avLst/>
          </a:prstGeom>
          <a:noFill/>
        </p:spPr>
        <p:txBody>
          <a:bodyPr wrap="none" lIns="91440" tIns="45720" rIns="91440" bIns="45720">
            <a:spAutoFit/>
          </a:bodyPr>
          <a:lstStyle/>
          <a:p>
            <a:pPr algn="ctr"/>
            <a:r>
              <a:rPr lang="cs-CZ"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Bc. </a:t>
            </a:r>
            <a:r>
              <a:rPr lang="cs-CZ" sz="3600" b="1" dirty="0" err="1"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et</a:t>
            </a:r>
            <a:r>
              <a:rPr lang="cs-CZ"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 </a:t>
            </a:r>
            <a:r>
              <a:rPr lang="cs-CZ" sz="36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B</a:t>
            </a:r>
            <a:r>
              <a:rPr lang="cs-CZ" sz="3600" b="1" dirty="0" smtClean="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rPr>
              <a:t>c. Lucie Ševčíková</a:t>
            </a:r>
            <a:endParaRPr lang="cs-CZ" sz="3600" b="1" dirty="0">
              <a:ln w="17780" cmpd="sng">
                <a:solidFill>
                  <a:schemeClr val="accent1">
                    <a:tint val="3000"/>
                  </a:schemeClr>
                </a:solidFill>
                <a:prstDash val="solid"/>
                <a:miter lim="800000"/>
              </a:ln>
              <a:solidFill>
                <a:srgbClr val="0070C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homebabies.jpg"/>
          <p:cNvPicPr>
            <a:picLocks noChangeAspect="1"/>
          </p:cNvPicPr>
          <p:nvPr/>
        </p:nvPicPr>
        <p:blipFill>
          <a:blip r:embed="rId2"/>
          <a:stretch>
            <a:fillRect/>
          </a:stretch>
        </p:blipFill>
        <p:spPr>
          <a:xfrm>
            <a:off x="214282" y="571480"/>
            <a:ext cx="1933575" cy="2602098"/>
          </a:xfrm>
          <a:prstGeom prst="rect">
            <a:avLst/>
          </a:prstGeom>
        </p:spPr>
      </p:pic>
      <p:sp>
        <p:nvSpPr>
          <p:cNvPr id="3" name="Podnadpis 2"/>
          <p:cNvSpPr>
            <a:spLocks noGrp="1"/>
          </p:cNvSpPr>
          <p:nvPr>
            <p:ph type="subTitle" idx="1"/>
          </p:nvPr>
        </p:nvSpPr>
        <p:spPr>
          <a:xfrm>
            <a:off x="285720" y="285728"/>
            <a:ext cx="8858280" cy="6000792"/>
          </a:xfrm>
        </p:spPr>
        <p:txBody>
          <a:bodyPr>
            <a:normAutofit/>
          </a:bodyPr>
          <a:lstStyle/>
          <a:p>
            <a:pPr marL="1980000" algn="l"/>
            <a:r>
              <a:rPr lang="cs-CZ" b="1" u="sng" dirty="0" smtClean="0">
                <a:solidFill>
                  <a:srgbClr val="0070C0"/>
                </a:solidFill>
              </a:rPr>
              <a:t>Obsah komunikace</a:t>
            </a:r>
          </a:p>
          <a:p>
            <a:pPr marL="1980000" algn="l">
              <a:buFont typeface="Arial" pitchFamily="34" charset="0"/>
              <a:buChar char="•"/>
            </a:pPr>
            <a:r>
              <a:rPr lang="cs-CZ" sz="3800" dirty="0" smtClean="0"/>
              <a:t> </a:t>
            </a:r>
            <a:r>
              <a:rPr lang="cs-CZ" dirty="0" smtClean="0"/>
              <a:t>Děti, domácnost, organizační věci</a:t>
            </a:r>
          </a:p>
          <a:p>
            <a:pPr marL="1980000" algn="l">
              <a:buFont typeface="Arial" pitchFamily="34" charset="0"/>
              <a:buChar char="•"/>
            </a:pPr>
            <a:r>
              <a:rPr lang="cs-CZ" dirty="0" smtClean="0"/>
              <a:t> Nové téma:děti</a:t>
            </a:r>
          </a:p>
          <a:p>
            <a:pPr marL="1980000" algn="l"/>
            <a:endParaRPr lang="cs-CZ" i="1" dirty="0" smtClean="0"/>
          </a:p>
          <a:p>
            <a:pPr marL="1980000" algn="l"/>
            <a:endParaRPr lang="cs-CZ" i="1" dirty="0" smtClean="0"/>
          </a:p>
          <a:p>
            <a:pPr algn="l"/>
            <a:r>
              <a:rPr lang="cs-CZ" sz="2400" i="1" dirty="0" smtClean="0"/>
              <a:t>„Takže je to tak 70 % kolem dětí, </a:t>
            </a:r>
            <a:r>
              <a:rPr lang="cs-CZ" sz="2400" i="1" dirty="0" smtClean="0"/>
              <a:t>20 </a:t>
            </a:r>
            <a:r>
              <a:rPr lang="cs-CZ" sz="2400" i="1" dirty="0" smtClean="0"/>
              <a:t>% kolem domácnosti a ten chod </a:t>
            </a:r>
            <a:r>
              <a:rPr lang="cs-CZ" sz="2400" i="1" dirty="0" smtClean="0"/>
              <a:t>okolo například </a:t>
            </a:r>
            <a:r>
              <a:rPr lang="cs-CZ" sz="2400" i="1" dirty="0" smtClean="0"/>
              <a:t>nákupy. A to naše povídání se hodně zúžilo.“ </a:t>
            </a:r>
          </a:p>
          <a:p>
            <a:pPr algn="l"/>
            <a:endParaRPr lang="cs-CZ" sz="2400" i="1" dirty="0" smtClean="0"/>
          </a:p>
          <a:p>
            <a:pPr algn="l"/>
            <a:r>
              <a:rPr lang="cs-CZ" sz="2400" i="1" dirty="0" smtClean="0"/>
              <a:t>„Spíš mi přijde, že se to omezilo na takové to, co se má nakoupit, co se musí zařídit, takže vše kolem domácnosti a dětí.“</a:t>
            </a:r>
            <a:endParaRPr lang="cs-CZ" sz="2400" dirty="0" smtClean="0"/>
          </a:p>
          <a:p>
            <a:pPr algn="l"/>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348" y="642918"/>
            <a:ext cx="7772400" cy="1470025"/>
          </a:xfrm>
        </p:spPr>
        <p:txBody>
          <a:bodyPr/>
          <a:lstStyle/>
          <a:p>
            <a:endParaRPr lang="cs-CZ" dirty="0">
              <a:solidFill>
                <a:srgbClr val="0070C0"/>
              </a:solidFill>
            </a:endParaRPr>
          </a:p>
        </p:txBody>
      </p:sp>
      <p:sp>
        <p:nvSpPr>
          <p:cNvPr id="3" name="Podnadpis 2"/>
          <p:cNvSpPr>
            <a:spLocks noGrp="1"/>
          </p:cNvSpPr>
          <p:nvPr>
            <p:ph type="subTitle" idx="1"/>
          </p:nvPr>
        </p:nvSpPr>
        <p:spPr>
          <a:xfrm>
            <a:off x="0" y="214290"/>
            <a:ext cx="8929718" cy="6143668"/>
          </a:xfrm>
        </p:spPr>
        <p:txBody>
          <a:bodyPr>
            <a:normAutofit/>
          </a:bodyPr>
          <a:lstStyle/>
          <a:p>
            <a:pPr algn="l"/>
            <a:r>
              <a:rPr lang="cs-CZ" b="1" u="sng" dirty="0" smtClean="0">
                <a:solidFill>
                  <a:srgbClr val="0070C0"/>
                </a:solidFill>
              </a:rPr>
              <a:t>Konflikty</a:t>
            </a:r>
          </a:p>
          <a:p>
            <a:pPr algn="l">
              <a:buFont typeface="Arial" pitchFamily="34" charset="0"/>
              <a:buChar char="•"/>
            </a:pPr>
            <a:r>
              <a:rPr lang="cs-CZ" dirty="0" smtClean="0"/>
              <a:t> 3 páry bez změny</a:t>
            </a:r>
          </a:p>
          <a:p>
            <a:pPr algn="l">
              <a:buFont typeface="Arial" pitchFamily="34" charset="0"/>
              <a:buChar char="•"/>
            </a:pPr>
            <a:r>
              <a:rPr lang="cs-CZ" dirty="0" smtClean="0"/>
              <a:t> 7 párů nárůst konfliktů</a:t>
            </a:r>
          </a:p>
          <a:p>
            <a:pPr algn="l">
              <a:buFont typeface="Arial" pitchFamily="34" charset="0"/>
              <a:buChar char="•"/>
            </a:pPr>
            <a:r>
              <a:rPr lang="cs-CZ" dirty="0" smtClean="0"/>
              <a:t> Téma: </a:t>
            </a:r>
            <a:r>
              <a:rPr lang="cs-CZ" dirty="0" smtClean="0">
                <a:solidFill>
                  <a:schemeClr val="bg1">
                    <a:lumMod val="50000"/>
                  </a:schemeClr>
                </a:solidFill>
              </a:rPr>
              <a:t>Rozdílné</a:t>
            </a:r>
            <a:r>
              <a:rPr lang="cs-CZ" dirty="0" smtClean="0"/>
              <a:t> představy a </a:t>
            </a:r>
            <a:r>
              <a:rPr lang="cs-CZ" dirty="0" smtClean="0"/>
              <a:t>očekávání </a:t>
            </a:r>
          </a:p>
          <a:p>
            <a:pPr algn="l">
              <a:spcBef>
                <a:spcPts val="600"/>
              </a:spcBef>
              <a:buFont typeface="Arial" pitchFamily="34" charset="0"/>
              <a:buChar char="•"/>
            </a:pPr>
            <a:r>
              <a:rPr lang="cs-CZ" dirty="0" smtClean="0"/>
              <a:t> Vliv únavy</a:t>
            </a:r>
          </a:p>
          <a:p>
            <a:pPr algn="l">
              <a:spcBef>
                <a:spcPts val="600"/>
              </a:spcBef>
            </a:pPr>
            <a:endParaRPr lang="cs-CZ" dirty="0" smtClean="0"/>
          </a:p>
          <a:p>
            <a:pPr algn="l">
              <a:spcBef>
                <a:spcPts val="600"/>
              </a:spcBef>
            </a:pPr>
            <a:r>
              <a:rPr lang="cs-CZ" sz="2400" i="1" dirty="0" smtClean="0"/>
              <a:t>„</a:t>
            </a:r>
            <a:r>
              <a:rPr lang="cs-CZ" sz="2400" i="1" dirty="0"/>
              <a:t>Konflikty vznikají ve chvíli, kdy toho máme oba plné zuby. Manžel unavený z práce, já unavená z holek, tak potom jsme se sebe protivní.“</a:t>
            </a:r>
            <a:endParaRPr lang="cs-CZ" sz="2400" dirty="0" smtClean="0"/>
          </a:p>
          <a:p>
            <a:pPr algn="l"/>
            <a:endParaRPr lang="cs-CZ" dirty="0" smtClean="0"/>
          </a:p>
          <a:p>
            <a:pPr algn="l"/>
            <a:endParaRPr lang="cs-CZ" dirty="0" smtClean="0"/>
          </a:p>
        </p:txBody>
      </p:sp>
      <p:pic>
        <p:nvPicPr>
          <p:cNvPr id="6" name="Obrázek 5" descr="humility-in-conflict.jpg"/>
          <p:cNvPicPr>
            <a:picLocks noChangeAspect="1"/>
          </p:cNvPicPr>
          <p:nvPr/>
        </p:nvPicPr>
        <p:blipFill>
          <a:blip r:embed="rId2"/>
          <a:stretch>
            <a:fillRect/>
          </a:stretch>
        </p:blipFill>
        <p:spPr>
          <a:xfrm>
            <a:off x="2643174" y="4486275"/>
            <a:ext cx="4219575" cy="23717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214290"/>
            <a:ext cx="8229600" cy="4525963"/>
          </a:xfrm>
        </p:spPr>
        <p:txBody>
          <a:bodyPr/>
          <a:lstStyle/>
          <a:p>
            <a:pPr>
              <a:buNone/>
            </a:pPr>
            <a:r>
              <a:rPr lang="cs-CZ" b="1" u="sng" dirty="0" smtClean="0">
                <a:solidFill>
                  <a:srgbClr val="0070C0"/>
                </a:solidFill>
              </a:rPr>
              <a:t>Spokojenost s komunikací</a:t>
            </a:r>
          </a:p>
          <a:p>
            <a:r>
              <a:rPr lang="cs-CZ" dirty="0" smtClean="0">
                <a:solidFill>
                  <a:schemeClr val="bg1">
                    <a:lumMod val="50000"/>
                  </a:schemeClr>
                </a:solidFill>
              </a:rPr>
              <a:t>Nespokojeny zejména ženy</a:t>
            </a:r>
          </a:p>
          <a:p>
            <a:r>
              <a:rPr lang="cs-CZ" dirty="0" smtClean="0">
                <a:solidFill>
                  <a:schemeClr val="bg1">
                    <a:lumMod val="50000"/>
                  </a:schemeClr>
                </a:solidFill>
              </a:rPr>
              <a:t>Názor, že nelze komunikaci nyní změnit</a:t>
            </a:r>
          </a:p>
          <a:p>
            <a:endParaRPr lang="cs-CZ" sz="2400" i="1" dirty="0" smtClean="0">
              <a:solidFill>
                <a:schemeClr val="bg1">
                  <a:lumMod val="50000"/>
                </a:schemeClr>
              </a:solidFill>
            </a:endParaRPr>
          </a:p>
          <a:p>
            <a:pPr>
              <a:buNone/>
            </a:pPr>
            <a:r>
              <a:rPr lang="cs-CZ" sz="2400" i="1" dirty="0" smtClean="0">
                <a:solidFill>
                  <a:schemeClr val="bg1">
                    <a:lumMod val="50000"/>
                  </a:schemeClr>
                </a:solidFill>
              </a:rPr>
              <a:t>„No spokojená </a:t>
            </a:r>
            <a:r>
              <a:rPr lang="cs-CZ" sz="2400" i="1" dirty="0" smtClean="0">
                <a:solidFill>
                  <a:schemeClr val="bg1">
                    <a:lumMod val="50000"/>
                  </a:schemeClr>
                </a:solidFill>
              </a:rPr>
              <a:t>nejsem, protože </a:t>
            </a:r>
            <a:r>
              <a:rPr lang="cs-CZ" sz="2400" i="1" dirty="0" smtClean="0">
                <a:solidFill>
                  <a:schemeClr val="bg1">
                    <a:lumMod val="50000"/>
                  </a:schemeClr>
                </a:solidFill>
              </a:rPr>
              <a:t>dřív jsme se prostě bavili víc.“</a:t>
            </a:r>
          </a:p>
          <a:p>
            <a:pPr>
              <a:buNone/>
            </a:pPr>
            <a:endParaRPr lang="cs-CZ" sz="2400" i="1" dirty="0" smtClean="0">
              <a:solidFill>
                <a:schemeClr val="bg1">
                  <a:lumMod val="50000"/>
                </a:schemeClr>
              </a:solidFill>
            </a:endParaRPr>
          </a:p>
          <a:p>
            <a:pPr>
              <a:buNone/>
            </a:pPr>
            <a:r>
              <a:rPr lang="cs-CZ" sz="2400" i="1" dirty="0" smtClean="0">
                <a:solidFill>
                  <a:schemeClr val="bg1">
                    <a:lumMod val="50000"/>
                  </a:schemeClr>
                </a:solidFill>
              </a:rPr>
              <a:t>„Spíš se to tedy změní časem, až se vrátím do práce a holky </a:t>
            </a:r>
            <a:r>
              <a:rPr lang="cs-CZ" sz="2400" i="1" dirty="0" smtClean="0">
                <a:solidFill>
                  <a:schemeClr val="bg1">
                    <a:lumMod val="50000"/>
                  </a:schemeClr>
                </a:solidFill>
              </a:rPr>
              <a:t>do školky</a:t>
            </a:r>
            <a:r>
              <a:rPr lang="cs-CZ" sz="2400" i="1" dirty="0" smtClean="0">
                <a:solidFill>
                  <a:schemeClr val="bg1">
                    <a:lumMod val="50000"/>
                  </a:schemeClr>
                </a:solidFill>
              </a:rPr>
              <a:t>. Teď na tom není, co měnit.“</a:t>
            </a:r>
          </a:p>
          <a:p>
            <a:pPr>
              <a:buNone/>
            </a:pPr>
            <a:endParaRPr lang="cs-CZ" sz="2400" i="1" dirty="0" smtClean="0">
              <a:solidFill>
                <a:schemeClr val="bg1">
                  <a:lumMod val="65000"/>
                </a:schemeClr>
              </a:solidFill>
            </a:endParaRPr>
          </a:p>
          <a:p>
            <a:pPr>
              <a:buNone/>
            </a:pPr>
            <a:endParaRPr lang="cs-CZ" sz="2400" dirty="0" smtClean="0">
              <a:solidFill>
                <a:schemeClr val="bg1">
                  <a:lumMod val="65000"/>
                </a:schemeClr>
              </a:solidFill>
            </a:endParaRPr>
          </a:p>
          <a:p>
            <a:endParaRPr lang="cs-CZ" dirty="0"/>
          </a:p>
        </p:txBody>
      </p:sp>
      <p:pic>
        <p:nvPicPr>
          <p:cNvPr id="4" name="Obrázek 3" descr="AYN2012_4912_1334853172335_visuel_satisfaction-fidelisation.jpg"/>
          <p:cNvPicPr>
            <a:picLocks noChangeAspect="1"/>
          </p:cNvPicPr>
          <p:nvPr/>
        </p:nvPicPr>
        <p:blipFill>
          <a:blip r:embed="rId2"/>
          <a:stretch>
            <a:fillRect/>
          </a:stretch>
        </p:blipFill>
        <p:spPr>
          <a:xfrm>
            <a:off x="0" y="4337090"/>
            <a:ext cx="9144000" cy="25209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ýsledek obrázku pro friends twins"/>
          <p:cNvPicPr>
            <a:picLocks noChangeAspect="1" noChangeArrowheads="1"/>
          </p:cNvPicPr>
          <p:nvPr/>
        </p:nvPicPr>
        <p:blipFill>
          <a:blip r:embed="rId2" cstate="print"/>
          <a:srcRect/>
          <a:stretch>
            <a:fillRect/>
          </a:stretch>
        </p:blipFill>
        <p:spPr bwMode="auto">
          <a:xfrm>
            <a:off x="2857488" y="3571877"/>
            <a:ext cx="3600434" cy="2400290"/>
          </a:xfrm>
          <a:prstGeom prst="rect">
            <a:avLst/>
          </a:prstGeom>
          <a:noFill/>
        </p:spPr>
      </p:pic>
      <p:sp>
        <p:nvSpPr>
          <p:cNvPr id="2" name="Nadpis 1"/>
          <p:cNvSpPr>
            <a:spLocks noGrp="1"/>
          </p:cNvSpPr>
          <p:nvPr>
            <p:ph type="ctrTitle"/>
          </p:nvPr>
        </p:nvSpPr>
        <p:spPr>
          <a:xfrm>
            <a:off x="571472" y="-285776"/>
            <a:ext cx="7772400" cy="1470025"/>
          </a:xfrm>
        </p:spPr>
        <p:txBody>
          <a:bodyPr>
            <a:normAutofit fontScale="90000"/>
          </a:bodyPr>
          <a:lstStyle/>
          <a:p>
            <a:r>
              <a:rPr lang="cs-CZ" b="1" dirty="0" smtClean="0">
                <a:solidFill>
                  <a:srgbClr val="0070C0"/>
                </a:solidFill>
              </a:rPr>
              <a:t/>
            </a:r>
            <a:br>
              <a:rPr lang="cs-CZ" b="1" dirty="0" smtClean="0">
                <a:solidFill>
                  <a:srgbClr val="0070C0"/>
                </a:solidFill>
              </a:rPr>
            </a:br>
            <a:r>
              <a:rPr lang="cs-CZ" sz="4900" b="1" dirty="0" smtClean="0">
                <a:solidFill>
                  <a:srgbClr val="0070C0"/>
                </a:solidFill>
              </a:rPr>
              <a:t>Sociální kontakty</a:t>
            </a:r>
            <a:r>
              <a:rPr lang="cs-CZ" b="1" dirty="0" smtClean="0">
                <a:solidFill>
                  <a:srgbClr val="0070C0"/>
                </a:solidFill>
              </a:rPr>
              <a:t/>
            </a:r>
            <a:br>
              <a:rPr lang="cs-CZ" b="1" dirty="0" smtClean="0">
                <a:solidFill>
                  <a:srgbClr val="0070C0"/>
                </a:solidFill>
              </a:rPr>
            </a:br>
            <a:endParaRPr lang="cs-CZ" b="1" dirty="0">
              <a:solidFill>
                <a:srgbClr val="0070C0"/>
              </a:solidFill>
            </a:endParaRPr>
          </a:p>
        </p:txBody>
      </p:sp>
      <p:sp>
        <p:nvSpPr>
          <p:cNvPr id="3" name="Podnadpis 2"/>
          <p:cNvSpPr>
            <a:spLocks noGrp="1"/>
          </p:cNvSpPr>
          <p:nvPr>
            <p:ph type="subTitle" idx="1"/>
          </p:nvPr>
        </p:nvSpPr>
        <p:spPr>
          <a:xfrm>
            <a:off x="0" y="785794"/>
            <a:ext cx="9144000" cy="6286544"/>
          </a:xfrm>
        </p:spPr>
        <p:txBody>
          <a:bodyPr>
            <a:normAutofit lnSpcReduction="10000"/>
          </a:bodyPr>
          <a:lstStyle/>
          <a:p>
            <a:pPr algn="l"/>
            <a:r>
              <a:rPr lang="cs-CZ" b="1" u="sng" dirty="0" smtClean="0">
                <a:solidFill>
                  <a:srgbClr val="0070C0"/>
                </a:solidFill>
              </a:rPr>
              <a:t>Kontakt s přáteli</a:t>
            </a:r>
          </a:p>
          <a:p>
            <a:pPr algn="l">
              <a:buFont typeface="Arial" pitchFamily="34" charset="0"/>
              <a:buChar char="•"/>
            </a:pPr>
            <a:r>
              <a:rPr lang="cs-CZ" dirty="0" smtClean="0"/>
              <a:t> </a:t>
            </a:r>
            <a:r>
              <a:rPr lang="cs-CZ" sz="2800" dirty="0" smtClean="0"/>
              <a:t>Omezení v kontaktu s přáteli, 1 pár bez změny</a:t>
            </a:r>
          </a:p>
          <a:p>
            <a:pPr algn="l">
              <a:buFont typeface="Arial" pitchFamily="34" charset="0"/>
              <a:buChar char="•"/>
            </a:pPr>
            <a:r>
              <a:rPr lang="cs-CZ" sz="2800" dirty="0" smtClean="0"/>
              <a:t> 2 póly v kontaktu s přáteli</a:t>
            </a:r>
          </a:p>
          <a:p>
            <a:pPr algn="l">
              <a:buFont typeface="Arial" pitchFamily="34" charset="0"/>
              <a:buChar char="•"/>
            </a:pPr>
            <a:r>
              <a:rPr lang="cs-CZ" sz="2800" dirty="0" smtClean="0"/>
              <a:t> Změna doby a místa setkávání</a:t>
            </a:r>
            <a:endParaRPr lang="cs-CZ" sz="2400" i="1" dirty="0" smtClean="0"/>
          </a:p>
          <a:p>
            <a:r>
              <a:rPr lang="cs-CZ" sz="2400" i="1" dirty="0" smtClean="0"/>
              <a:t>„…, </a:t>
            </a:r>
            <a:r>
              <a:rPr lang="cs-CZ" sz="2400" i="1" dirty="0"/>
              <a:t>takže změny tam určitě jsou. Jsou tam lidi, které jsem neviděla třeba </a:t>
            </a:r>
            <a:r>
              <a:rPr lang="cs-CZ" sz="2400" i="1" dirty="0" smtClean="0"/>
              <a:t>půl </a:t>
            </a:r>
            <a:r>
              <a:rPr lang="cs-CZ" sz="2400" i="1" dirty="0"/>
              <a:t>roku, protože ten čas na to není</a:t>
            </a:r>
            <a:r>
              <a:rPr lang="cs-CZ" sz="2400" i="1" dirty="0" smtClean="0"/>
              <a:t>.“</a:t>
            </a:r>
          </a:p>
          <a:p>
            <a:endParaRPr lang="cs-CZ" sz="2400" i="1" dirty="0" smtClean="0"/>
          </a:p>
          <a:p>
            <a:endParaRPr lang="cs-CZ" sz="2400" i="1" dirty="0" smtClean="0"/>
          </a:p>
          <a:p>
            <a:endParaRPr lang="cs-CZ" sz="2400" i="1" dirty="0" smtClean="0"/>
          </a:p>
          <a:p>
            <a:endParaRPr lang="cs-CZ" sz="2400" i="1" dirty="0" smtClean="0"/>
          </a:p>
          <a:p>
            <a:endParaRPr lang="cs-CZ" sz="2400" i="1" dirty="0" smtClean="0"/>
          </a:p>
          <a:p>
            <a:endParaRPr lang="cs-CZ" sz="2400" i="1" dirty="0"/>
          </a:p>
          <a:p>
            <a:r>
              <a:rPr lang="cs-CZ" sz="2400" i="1" dirty="0"/>
              <a:t>„Tak na půl. Půlka je stálých, co bylo i před narozením </a:t>
            </a:r>
            <a:r>
              <a:rPr lang="cs-CZ" sz="2400" i="1" dirty="0" smtClean="0"/>
              <a:t>a </a:t>
            </a:r>
          </a:p>
          <a:p>
            <a:r>
              <a:rPr lang="cs-CZ" sz="2400" i="1" dirty="0" smtClean="0"/>
              <a:t>půlka </a:t>
            </a:r>
            <a:r>
              <a:rPr lang="cs-CZ" sz="2400" i="1" dirty="0"/>
              <a:t>je nových, co jsme se poznali až po narození holek.“</a:t>
            </a:r>
            <a:endParaRPr lang="cs-CZ"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family.jpg"/>
          <p:cNvPicPr>
            <a:picLocks noChangeAspect="1"/>
          </p:cNvPicPr>
          <p:nvPr/>
        </p:nvPicPr>
        <p:blipFill>
          <a:blip r:embed="rId2"/>
          <a:stretch>
            <a:fillRect/>
          </a:stretch>
        </p:blipFill>
        <p:spPr>
          <a:xfrm>
            <a:off x="2285984" y="4689346"/>
            <a:ext cx="4857784" cy="2168654"/>
          </a:xfrm>
          <a:prstGeom prst="rect">
            <a:avLst/>
          </a:prstGeom>
        </p:spPr>
      </p:pic>
      <p:sp>
        <p:nvSpPr>
          <p:cNvPr id="2" name="Nadpis 1"/>
          <p:cNvSpPr>
            <a:spLocks noGrp="1"/>
          </p:cNvSpPr>
          <p:nvPr>
            <p:ph type="ctrTitle"/>
          </p:nvPr>
        </p:nvSpPr>
        <p:spPr>
          <a:xfrm>
            <a:off x="571472" y="0"/>
            <a:ext cx="7772400" cy="1470025"/>
          </a:xfrm>
        </p:spPr>
        <p:txBody>
          <a:bodyPr>
            <a:normAutofit fontScale="90000"/>
          </a:bodyPr>
          <a:lstStyle/>
          <a:p>
            <a:r>
              <a:rPr lang="cs-CZ" b="1" dirty="0" smtClean="0">
                <a:solidFill>
                  <a:srgbClr val="0070C0"/>
                </a:solidFill>
              </a:rPr>
              <a:t/>
            </a:r>
            <a:br>
              <a:rPr lang="cs-CZ" b="1" dirty="0" smtClean="0">
                <a:solidFill>
                  <a:srgbClr val="0070C0"/>
                </a:solidFill>
              </a:rPr>
            </a:br>
            <a:r>
              <a:rPr lang="cs-CZ" b="1" dirty="0" smtClean="0">
                <a:solidFill>
                  <a:srgbClr val="0070C0"/>
                </a:solidFill>
              </a:rPr>
              <a:t/>
            </a:r>
            <a:br>
              <a:rPr lang="cs-CZ" b="1" dirty="0" smtClean="0">
                <a:solidFill>
                  <a:srgbClr val="0070C0"/>
                </a:solidFill>
              </a:rPr>
            </a:br>
            <a:endParaRPr lang="cs-CZ" b="1" dirty="0">
              <a:solidFill>
                <a:srgbClr val="0070C0"/>
              </a:solidFill>
            </a:endParaRPr>
          </a:p>
        </p:txBody>
      </p:sp>
      <p:sp>
        <p:nvSpPr>
          <p:cNvPr id="3" name="Podnadpis 2"/>
          <p:cNvSpPr>
            <a:spLocks noGrp="1"/>
          </p:cNvSpPr>
          <p:nvPr>
            <p:ph type="subTitle" idx="1"/>
          </p:nvPr>
        </p:nvSpPr>
        <p:spPr>
          <a:xfrm>
            <a:off x="214282" y="285728"/>
            <a:ext cx="8929718" cy="6572272"/>
          </a:xfrm>
        </p:spPr>
        <p:txBody>
          <a:bodyPr>
            <a:normAutofit/>
          </a:bodyPr>
          <a:lstStyle/>
          <a:p>
            <a:pPr algn="l"/>
            <a:r>
              <a:rPr lang="cs-CZ" b="1" u="sng" dirty="0" smtClean="0">
                <a:solidFill>
                  <a:srgbClr val="0070C0"/>
                </a:solidFill>
              </a:rPr>
              <a:t>Nový okruh přátel</a:t>
            </a:r>
          </a:p>
          <a:p>
            <a:pPr algn="l">
              <a:buFont typeface="Arial" pitchFamily="34" charset="0"/>
              <a:buChar char="•"/>
            </a:pPr>
            <a:r>
              <a:rPr lang="cs-CZ" dirty="0" smtClean="0"/>
              <a:t> 8 žen-nová přátelství z okruhu maminek</a:t>
            </a:r>
          </a:p>
          <a:p>
            <a:pPr algn="l"/>
            <a:r>
              <a:rPr lang="cs-CZ" sz="2400" i="1" dirty="0"/>
              <a:t>„Hodně. To je asi největší oblast. V mateřském centru jsem poznala spoustu kamarádek. A člověk jak tráví čas dopoledne s těmi jinými ženami, co mají také děti</a:t>
            </a:r>
            <a:r>
              <a:rPr lang="cs-CZ" sz="2400" i="1" dirty="0" smtClean="0"/>
              <a:t>.“</a:t>
            </a:r>
            <a:endParaRPr lang="cs-CZ" sz="2400" i="1" dirty="0"/>
          </a:p>
          <a:p>
            <a:pPr algn="l"/>
            <a:r>
              <a:rPr lang="cs-CZ" b="1" u="sng" dirty="0" smtClean="0">
                <a:solidFill>
                  <a:srgbClr val="0070C0"/>
                </a:solidFill>
              </a:rPr>
              <a:t>Kontakt s rodinou</a:t>
            </a:r>
          </a:p>
          <a:p>
            <a:pPr algn="l">
              <a:buFont typeface="Arial" pitchFamily="34" charset="0"/>
              <a:buChar char="•"/>
            </a:pPr>
            <a:r>
              <a:rPr lang="cs-CZ" dirty="0" smtClean="0"/>
              <a:t> Víc jak 1/2 jedinců uvádí zlepšení vztahu s rodinou</a:t>
            </a:r>
            <a:endParaRPr lang="cs-CZ" dirty="0"/>
          </a:p>
          <a:p>
            <a:pPr algn="l"/>
            <a:r>
              <a:rPr lang="cs-CZ" sz="2400" i="1" dirty="0"/>
              <a:t>„Jsme nejvíc s rodinou, která chce být taky s těmi dětmi. Najednou s námi chtějí být strašně moc. Jsme více s rodinou, babička k nám víc jezdí nebo my k </a:t>
            </a:r>
            <a:r>
              <a:rPr lang="cs-CZ" sz="2400" i="1" dirty="0" smtClean="0"/>
              <a:t>ní.“</a:t>
            </a:r>
            <a:endParaRPr lang="cs-CZ"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2910" y="-142900"/>
            <a:ext cx="7772400" cy="1470025"/>
          </a:xfrm>
        </p:spPr>
        <p:txBody>
          <a:bodyPr>
            <a:normAutofit fontScale="90000"/>
          </a:bodyPr>
          <a:lstStyle/>
          <a:p>
            <a:r>
              <a:rPr lang="cs-CZ" b="1" dirty="0" smtClean="0">
                <a:solidFill>
                  <a:srgbClr val="0070C0"/>
                </a:solidFill>
              </a:rPr>
              <a:t/>
            </a:r>
            <a:br>
              <a:rPr lang="cs-CZ" b="1" dirty="0" smtClean="0">
                <a:solidFill>
                  <a:srgbClr val="0070C0"/>
                </a:solidFill>
              </a:rPr>
            </a:br>
            <a:r>
              <a:rPr lang="cs-CZ" sz="4900" b="1" dirty="0" smtClean="0">
                <a:solidFill>
                  <a:srgbClr val="0070C0"/>
                </a:solidFill>
              </a:rPr>
              <a:t>Domácnost</a:t>
            </a:r>
            <a:r>
              <a:rPr lang="cs-CZ" b="1" dirty="0" smtClean="0">
                <a:solidFill>
                  <a:srgbClr val="0070C0"/>
                </a:solidFill>
              </a:rPr>
              <a:t/>
            </a:r>
            <a:br>
              <a:rPr lang="cs-CZ" b="1" dirty="0" smtClean="0">
                <a:solidFill>
                  <a:srgbClr val="0070C0"/>
                </a:solidFill>
              </a:rPr>
            </a:br>
            <a:endParaRPr lang="cs-CZ" b="1" dirty="0">
              <a:solidFill>
                <a:srgbClr val="0070C0"/>
              </a:solidFill>
            </a:endParaRPr>
          </a:p>
        </p:txBody>
      </p:sp>
      <p:sp>
        <p:nvSpPr>
          <p:cNvPr id="3" name="Podnadpis 2"/>
          <p:cNvSpPr>
            <a:spLocks noGrp="1"/>
          </p:cNvSpPr>
          <p:nvPr>
            <p:ph type="subTitle" idx="1"/>
          </p:nvPr>
        </p:nvSpPr>
        <p:spPr>
          <a:xfrm>
            <a:off x="214282" y="857232"/>
            <a:ext cx="8929718" cy="5715040"/>
          </a:xfrm>
        </p:spPr>
        <p:txBody>
          <a:bodyPr>
            <a:normAutofit/>
          </a:bodyPr>
          <a:lstStyle/>
          <a:p>
            <a:pPr algn="l"/>
            <a:r>
              <a:rPr lang="cs-CZ" b="1" u="sng" dirty="0" smtClean="0">
                <a:solidFill>
                  <a:srgbClr val="0070C0"/>
                </a:solidFill>
              </a:rPr>
              <a:t>Rozdělení  rolí</a:t>
            </a:r>
          </a:p>
          <a:p>
            <a:pPr algn="l">
              <a:buFont typeface="Arial" pitchFamily="34" charset="0"/>
              <a:buChar char="•"/>
            </a:pPr>
            <a:r>
              <a:rPr lang="cs-CZ" dirty="0" smtClean="0"/>
              <a:t> 8 mužů + 6 žen beze změny, 2 muži se nyní více zapojují</a:t>
            </a:r>
          </a:p>
          <a:p>
            <a:pPr algn="l">
              <a:buFont typeface="Arial" pitchFamily="34" charset="0"/>
              <a:buChar char="•"/>
            </a:pPr>
            <a:r>
              <a:rPr lang="cs-CZ" dirty="0" smtClean="0">
                <a:solidFill>
                  <a:schemeClr val="bg1">
                    <a:lumMod val="50000"/>
                  </a:schemeClr>
                </a:solidFill>
              </a:rPr>
              <a:t> Tradiční rozdělení rolí</a:t>
            </a:r>
          </a:p>
          <a:p>
            <a:pPr algn="l">
              <a:buFont typeface="Arial" pitchFamily="34" charset="0"/>
              <a:buChar char="•"/>
            </a:pPr>
            <a:r>
              <a:rPr lang="cs-CZ" dirty="0" smtClean="0">
                <a:solidFill>
                  <a:schemeClr val="bg1">
                    <a:lumMod val="50000"/>
                  </a:schemeClr>
                </a:solidFill>
              </a:rPr>
              <a:t> Spokojenost s rozdělením rolí zejména u mužů</a:t>
            </a:r>
          </a:p>
          <a:p>
            <a:pPr algn="l"/>
            <a:endParaRPr lang="cs-CZ" dirty="0" smtClean="0">
              <a:solidFill>
                <a:schemeClr val="bg1">
                  <a:lumMod val="50000"/>
                </a:schemeClr>
              </a:solidFill>
            </a:endParaRPr>
          </a:p>
        </p:txBody>
      </p:sp>
      <p:pic>
        <p:nvPicPr>
          <p:cNvPr id="6" name="Obrázek 5" descr="Jerene-Feb-2015-woman-doing-housework-while-man-watches-TV-shutterstock.jpg"/>
          <p:cNvPicPr>
            <a:picLocks noChangeAspect="1"/>
          </p:cNvPicPr>
          <p:nvPr/>
        </p:nvPicPr>
        <p:blipFill>
          <a:blip r:embed="rId2"/>
          <a:stretch>
            <a:fillRect/>
          </a:stretch>
        </p:blipFill>
        <p:spPr>
          <a:xfrm>
            <a:off x="285720" y="4071942"/>
            <a:ext cx="4167217" cy="2500330"/>
          </a:xfrm>
          <a:prstGeom prst="rect">
            <a:avLst/>
          </a:prstGeom>
        </p:spPr>
      </p:pic>
      <p:pic>
        <p:nvPicPr>
          <p:cNvPr id="7" name="Obrázek 6" descr="u8_Men-doing-household-chores.jpg"/>
          <p:cNvPicPr>
            <a:picLocks noChangeAspect="1"/>
          </p:cNvPicPr>
          <p:nvPr/>
        </p:nvPicPr>
        <p:blipFill>
          <a:blip r:embed="rId3"/>
          <a:stretch>
            <a:fillRect/>
          </a:stretch>
        </p:blipFill>
        <p:spPr>
          <a:xfrm>
            <a:off x="4714876" y="4071942"/>
            <a:ext cx="4117126" cy="2539950"/>
          </a:xfrm>
          <a:prstGeom prst="rect">
            <a:avLst/>
          </a:prstGeom>
        </p:spPr>
      </p:pic>
      <p:pic>
        <p:nvPicPr>
          <p:cNvPr id="8" name="Obrázek 7" descr="CleaningMAIN.jpg"/>
          <p:cNvPicPr>
            <a:picLocks noChangeAspect="1"/>
          </p:cNvPicPr>
          <p:nvPr/>
        </p:nvPicPr>
        <p:blipFill>
          <a:blip r:embed="rId4"/>
          <a:stretch>
            <a:fillRect/>
          </a:stretch>
        </p:blipFill>
        <p:spPr>
          <a:xfrm>
            <a:off x="2214546" y="3834396"/>
            <a:ext cx="4546496" cy="3023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214290"/>
            <a:ext cx="8929718" cy="6643710"/>
          </a:xfrm>
        </p:spPr>
        <p:txBody>
          <a:bodyPr>
            <a:normAutofit fontScale="70000" lnSpcReduction="20000"/>
          </a:bodyPr>
          <a:lstStyle/>
          <a:p>
            <a:pPr>
              <a:buNone/>
            </a:pPr>
            <a:r>
              <a:rPr lang="cs-CZ" sz="4600" b="1" u="sng" dirty="0" smtClean="0">
                <a:solidFill>
                  <a:srgbClr val="0070C0"/>
                </a:solidFill>
              </a:rPr>
              <a:t>Finance</a:t>
            </a:r>
          </a:p>
          <a:p>
            <a:r>
              <a:rPr lang="cs-CZ" sz="4100" dirty="0" smtClean="0">
                <a:solidFill>
                  <a:schemeClr val="bg1">
                    <a:lumMod val="50000"/>
                  </a:schemeClr>
                </a:solidFill>
              </a:rPr>
              <a:t>Finanční potíže-6 párů </a:t>
            </a:r>
          </a:p>
          <a:p>
            <a:r>
              <a:rPr lang="cs-CZ" sz="4100" dirty="0" smtClean="0">
                <a:solidFill>
                  <a:schemeClr val="bg1">
                    <a:lumMod val="50000"/>
                  </a:schemeClr>
                </a:solidFill>
              </a:rPr>
              <a:t>Nutnost najít si další práci, brigádu</a:t>
            </a:r>
          </a:p>
          <a:p>
            <a:r>
              <a:rPr lang="cs-CZ" sz="4100" dirty="0" smtClean="0">
                <a:solidFill>
                  <a:schemeClr val="bg1">
                    <a:lumMod val="50000"/>
                  </a:schemeClr>
                </a:solidFill>
              </a:rPr>
              <a:t>Výpomoc rodiny, nákupy z druhé ruky, zdědění výbavy</a:t>
            </a:r>
          </a:p>
          <a:p>
            <a:r>
              <a:rPr lang="cs-CZ" sz="4100" dirty="0" smtClean="0">
                <a:solidFill>
                  <a:schemeClr val="bg1">
                    <a:lumMod val="50000"/>
                  </a:schemeClr>
                </a:solidFill>
              </a:rPr>
              <a:t> Negativní hodnocení finanční podpory státu</a:t>
            </a:r>
          </a:p>
          <a:p>
            <a:endParaRPr lang="cs-CZ" dirty="0" smtClean="0">
              <a:solidFill>
                <a:schemeClr val="bg1">
                  <a:lumMod val="50000"/>
                </a:schemeClr>
              </a:solidFill>
            </a:endParaRPr>
          </a:p>
          <a:p>
            <a:pPr algn="ctr">
              <a:buNone/>
            </a:pPr>
            <a:r>
              <a:rPr lang="cs-CZ" sz="2800" i="1" dirty="0" smtClean="0">
                <a:solidFill>
                  <a:schemeClr val="bg1">
                    <a:lumMod val="50000"/>
                  </a:schemeClr>
                </a:solidFill>
              </a:rPr>
              <a:t>„</a:t>
            </a:r>
            <a:r>
              <a:rPr lang="cs-CZ" i="1" dirty="0" smtClean="0">
                <a:solidFill>
                  <a:schemeClr val="bg1">
                    <a:lumMod val="50000"/>
                  </a:schemeClr>
                </a:solidFill>
              </a:rPr>
              <a:t>Musel jsem se snažit. Kdybych se na to vykašlal, tak </a:t>
            </a:r>
            <a:r>
              <a:rPr lang="cs-CZ" i="1" dirty="0" err="1" smtClean="0">
                <a:solidFill>
                  <a:schemeClr val="bg1">
                    <a:lumMod val="50000"/>
                  </a:schemeClr>
                </a:solidFill>
              </a:rPr>
              <a:t>bysme</a:t>
            </a:r>
            <a:r>
              <a:rPr lang="cs-CZ" i="1" dirty="0" smtClean="0">
                <a:solidFill>
                  <a:schemeClr val="bg1">
                    <a:lumMod val="50000"/>
                  </a:schemeClr>
                </a:solidFill>
              </a:rPr>
              <a:t> asi brečeli. Po nocích jsem chodil na brigádu, abych vydělal nějaké ty peníze domů.“</a:t>
            </a:r>
          </a:p>
          <a:p>
            <a:pPr algn="ctr">
              <a:buNone/>
            </a:pPr>
            <a:endParaRPr lang="cs-CZ" i="1" dirty="0" smtClean="0">
              <a:solidFill>
                <a:schemeClr val="bg1">
                  <a:lumMod val="50000"/>
                </a:schemeClr>
              </a:solidFill>
            </a:endParaRPr>
          </a:p>
          <a:p>
            <a:pPr algn="ctr">
              <a:buNone/>
            </a:pPr>
            <a:r>
              <a:rPr lang="cs-CZ" dirty="0" smtClean="0">
                <a:solidFill>
                  <a:schemeClr val="bg1">
                    <a:lumMod val="50000"/>
                  </a:schemeClr>
                </a:solidFill>
              </a:rPr>
              <a:t>„</a:t>
            </a:r>
            <a:r>
              <a:rPr lang="cs-CZ" i="1" dirty="0" smtClean="0">
                <a:solidFill>
                  <a:schemeClr val="bg1">
                    <a:lumMod val="50000"/>
                  </a:schemeClr>
                </a:solidFill>
              </a:rPr>
              <a:t>Určitě jsme nekupovali vše nové. Hodně jsme kupovali od známých, něco v bazaru.“</a:t>
            </a:r>
          </a:p>
          <a:p>
            <a:pPr algn="ctr">
              <a:buNone/>
            </a:pPr>
            <a:endParaRPr lang="cs-CZ" i="1" dirty="0" smtClean="0">
              <a:solidFill>
                <a:schemeClr val="bg1">
                  <a:lumMod val="50000"/>
                </a:schemeClr>
              </a:solidFill>
            </a:endParaRPr>
          </a:p>
          <a:p>
            <a:pPr algn="ctr">
              <a:buNone/>
            </a:pPr>
            <a:r>
              <a:rPr lang="cs-CZ" i="1" dirty="0" smtClean="0">
                <a:solidFill>
                  <a:schemeClr val="bg1">
                    <a:lumMod val="50000"/>
                  </a:schemeClr>
                </a:solidFill>
              </a:rPr>
              <a:t>„Stát by se měl víc zamyslet nad situací rodin s dvojčaty </a:t>
            </a:r>
          </a:p>
          <a:p>
            <a:pPr algn="ctr">
              <a:buNone/>
            </a:pPr>
            <a:r>
              <a:rPr lang="cs-CZ" i="1" dirty="0" smtClean="0">
                <a:solidFill>
                  <a:schemeClr val="bg1">
                    <a:lumMod val="50000"/>
                  </a:schemeClr>
                </a:solidFill>
              </a:rPr>
              <a:t>a pomoct jim.“</a:t>
            </a:r>
          </a:p>
          <a:p>
            <a:pPr algn="ctr">
              <a:buNone/>
            </a:pPr>
            <a:endParaRPr lang="cs-CZ" i="1" dirty="0" smtClean="0">
              <a:solidFill>
                <a:schemeClr val="bg1">
                  <a:lumMod val="50000"/>
                </a:schemeClr>
              </a:solidFill>
            </a:endParaRPr>
          </a:p>
          <a:p>
            <a:pPr algn="ctr">
              <a:buNone/>
            </a:pPr>
            <a:r>
              <a:rPr lang="cs-CZ" i="1" dirty="0" smtClean="0">
                <a:solidFill>
                  <a:schemeClr val="bg1">
                    <a:lumMod val="50000"/>
                  </a:schemeClr>
                </a:solidFill>
              </a:rPr>
              <a:t>„Tam je problém v tom, že mám pouze jeden </a:t>
            </a:r>
            <a:r>
              <a:rPr lang="cs-CZ" i="1" dirty="0" err="1" smtClean="0">
                <a:solidFill>
                  <a:schemeClr val="bg1">
                    <a:lumMod val="50000"/>
                  </a:schemeClr>
                </a:solidFill>
              </a:rPr>
              <a:t>rodičák</a:t>
            </a:r>
            <a:r>
              <a:rPr lang="cs-CZ" i="1" dirty="0" smtClean="0">
                <a:solidFill>
                  <a:schemeClr val="bg1">
                    <a:lumMod val="50000"/>
                  </a:schemeClr>
                </a:solidFill>
              </a:rPr>
              <a:t>, ani na </a:t>
            </a:r>
          </a:p>
          <a:p>
            <a:pPr algn="ctr">
              <a:buNone/>
            </a:pPr>
            <a:r>
              <a:rPr lang="cs-CZ" i="1" dirty="0" smtClean="0">
                <a:solidFill>
                  <a:schemeClr val="bg1">
                    <a:lumMod val="50000"/>
                  </a:schemeClr>
                </a:solidFill>
              </a:rPr>
              <a:t>porodné jsme nedosáhli, takže jsme šli do </a:t>
            </a:r>
            <a:r>
              <a:rPr lang="cs-CZ" i="1" dirty="0" err="1" smtClean="0">
                <a:solidFill>
                  <a:schemeClr val="bg1">
                    <a:lumMod val="50000"/>
                  </a:schemeClr>
                </a:solidFill>
              </a:rPr>
              <a:t>mínusových</a:t>
            </a:r>
            <a:r>
              <a:rPr lang="cs-CZ" i="1" dirty="0" smtClean="0">
                <a:solidFill>
                  <a:schemeClr val="bg1">
                    <a:lumMod val="50000"/>
                  </a:schemeClr>
                </a:solidFill>
              </a:rPr>
              <a:t> položek.</a:t>
            </a:r>
          </a:p>
          <a:p>
            <a:pPr algn="ctr">
              <a:buNone/>
            </a:pPr>
            <a:r>
              <a:rPr lang="cs-CZ" i="1" dirty="0" smtClean="0">
                <a:solidFill>
                  <a:schemeClr val="bg1">
                    <a:lumMod val="50000"/>
                  </a:schemeClr>
                </a:solidFill>
              </a:rPr>
              <a:t> Šlo to cítit hodně</a:t>
            </a:r>
            <a:endParaRPr lang="cs-CZ" dirty="0" smtClean="0">
              <a:solidFill>
                <a:schemeClr val="bg1">
                  <a:lumMod val="50000"/>
                </a:schemeClr>
              </a:solidFill>
            </a:endParaRPr>
          </a:p>
        </p:txBody>
      </p:sp>
      <p:pic>
        <p:nvPicPr>
          <p:cNvPr id="8" name="Obrázek 7" descr="money-bag-clipart-clipart-panda-free-clipart-images-LWYGUE-clipart.jpeg.jpg"/>
          <p:cNvPicPr>
            <a:picLocks noChangeAspect="1"/>
          </p:cNvPicPr>
          <p:nvPr/>
        </p:nvPicPr>
        <p:blipFill>
          <a:blip r:embed="rId2"/>
          <a:stretch>
            <a:fillRect/>
          </a:stretch>
        </p:blipFill>
        <p:spPr>
          <a:xfrm>
            <a:off x="6286512" y="55221"/>
            <a:ext cx="1785950" cy="144066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2910" y="-357214"/>
            <a:ext cx="7772400" cy="1470025"/>
          </a:xfrm>
        </p:spPr>
        <p:txBody>
          <a:bodyPr>
            <a:normAutofit fontScale="90000"/>
          </a:bodyPr>
          <a:lstStyle/>
          <a:p>
            <a:r>
              <a:rPr lang="cs-CZ" b="1" dirty="0" smtClean="0">
                <a:solidFill>
                  <a:srgbClr val="0070C0"/>
                </a:solidFill>
              </a:rPr>
              <a:t/>
            </a:r>
            <a:br>
              <a:rPr lang="cs-CZ" b="1" dirty="0" smtClean="0">
                <a:solidFill>
                  <a:srgbClr val="0070C0"/>
                </a:solidFill>
              </a:rPr>
            </a:br>
            <a:r>
              <a:rPr lang="cs-CZ" sz="4900" b="1" dirty="0" smtClean="0">
                <a:solidFill>
                  <a:srgbClr val="0070C0"/>
                </a:solidFill>
              </a:rPr>
              <a:t>Změny v životě</a:t>
            </a:r>
            <a:r>
              <a:rPr lang="cs-CZ" b="1" dirty="0" smtClean="0">
                <a:solidFill>
                  <a:srgbClr val="0070C0"/>
                </a:solidFill>
              </a:rPr>
              <a:t/>
            </a:r>
            <a:br>
              <a:rPr lang="cs-CZ" b="1" dirty="0" smtClean="0">
                <a:solidFill>
                  <a:srgbClr val="0070C0"/>
                </a:solidFill>
              </a:rPr>
            </a:br>
            <a:endParaRPr lang="cs-CZ" b="1" dirty="0">
              <a:solidFill>
                <a:srgbClr val="0070C0"/>
              </a:solidFill>
            </a:endParaRPr>
          </a:p>
        </p:txBody>
      </p:sp>
      <p:sp>
        <p:nvSpPr>
          <p:cNvPr id="3" name="Podnadpis 2"/>
          <p:cNvSpPr>
            <a:spLocks noGrp="1"/>
          </p:cNvSpPr>
          <p:nvPr>
            <p:ph type="subTitle" idx="1"/>
          </p:nvPr>
        </p:nvSpPr>
        <p:spPr>
          <a:xfrm>
            <a:off x="0" y="928646"/>
            <a:ext cx="9144000" cy="5929354"/>
          </a:xfrm>
        </p:spPr>
        <p:txBody>
          <a:bodyPr>
            <a:normAutofit fontScale="92500" lnSpcReduction="10000"/>
          </a:bodyPr>
          <a:lstStyle/>
          <a:p>
            <a:pPr algn="l"/>
            <a:r>
              <a:rPr lang="cs-CZ" b="1" u="sng" dirty="0" smtClean="0">
                <a:solidFill>
                  <a:srgbClr val="0070C0"/>
                </a:solidFill>
              </a:rPr>
              <a:t>Proměna vlastní osoby</a:t>
            </a:r>
          </a:p>
          <a:p>
            <a:pPr algn="l">
              <a:buFont typeface="Arial" pitchFamily="34" charset="0"/>
              <a:buChar char="•"/>
            </a:pPr>
            <a:r>
              <a:rPr lang="cs-CZ" dirty="0" smtClean="0"/>
              <a:t> Změna životních hodnot, změna pohledu na svět, více strachu, více opatrnosti, více empatie k okolí, </a:t>
            </a:r>
            <a:r>
              <a:rPr lang="cs-CZ" b="1" dirty="0" smtClean="0"/>
              <a:t>životní naplnění</a:t>
            </a:r>
          </a:p>
          <a:p>
            <a:pPr algn="l"/>
            <a:endParaRPr lang="cs-CZ" b="1" dirty="0" smtClean="0"/>
          </a:p>
          <a:p>
            <a:pPr algn="l"/>
            <a:endParaRPr lang="cs-CZ" b="1" dirty="0" smtClean="0"/>
          </a:p>
          <a:p>
            <a:pPr algn="l"/>
            <a:endParaRPr lang="cs-CZ" b="1" dirty="0" smtClean="0"/>
          </a:p>
          <a:p>
            <a:r>
              <a:rPr lang="cs-CZ" sz="2600" i="1" dirty="0" smtClean="0"/>
              <a:t>„Určitě ta priorita, žebříček hodnot šel úplně vzhůru nohama.“</a:t>
            </a:r>
          </a:p>
          <a:p>
            <a:endParaRPr lang="cs-CZ" sz="2600" b="1" i="1" dirty="0" smtClean="0"/>
          </a:p>
          <a:p>
            <a:r>
              <a:rPr lang="cs-CZ" sz="2600" i="1" dirty="0" smtClean="0"/>
              <a:t>„Strašně mě to obohatilo, ale to jsem věděl už i předtím,</a:t>
            </a:r>
          </a:p>
          <a:p>
            <a:r>
              <a:rPr lang="cs-CZ" sz="2600" i="1" dirty="0" smtClean="0"/>
              <a:t> že by ten život bez dětí byl na jednu stranu možná</a:t>
            </a:r>
          </a:p>
          <a:p>
            <a:r>
              <a:rPr lang="cs-CZ" sz="2600" i="1" dirty="0" smtClean="0"/>
              <a:t> pohodlnější, ale na druhou stranu </a:t>
            </a:r>
            <a:r>
              <a:rPr lang="cs-CZ" sz="2600" i="1" dirty="0" err="1" smtClean="0"/>
              <a:t>plytkej</a:t>
            </a:r>
            <a:r>
              <a:rPr lang="cs-CZ" sz="2600" i="1" dirty="0" smtClean="0"/>
              <a:t>. Tam prostě</a:t>
            </a:r>
          </a:p>
          <a:p>
            <a:r>
              <a:rPr lang="cs-CZ" sz="2600" i="1" dirty="0" smtClean="0"/>
              <a:t> něco chybí. To by bylo nenaplněný.“</a:t>
            </a:r>
            <a:r>
              <a:rPr lang="cs-CZ" sz="2600" dirty="0" smtClean="0"/>
              <a:t> </a:t>
            </a:r>
            <a:endParaRPr lang="cs-CZ" sz="2600" b="1" dirty="0"/>
          </a:p>
        </p:txBody>
      </p:sp>
      <p:pic>
        <p:nvPicPr>
          <p:cNvPr id="6" name="Obrázek 5" descr="changes.jpg"/>
          <p:cNvPicPr>
            <a:picLocks noChangeAspect="1"/>
          </p:cNvPicPr>
          <p:nvPr/>
        </p:nvPicPr>
        <p:blipFill>
          <a:blip r:embed="rId2"/>
          <a:stretch>
            <a:fillRect/>
          </a:stretch>
        </p:blipFill>
        <p:spPr>
          <a:xfrm>
            <a:off x="2786050" y="2285992"/>
            <a:ext cx="3286148" cy="18464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4342521_orig.jpg"/>
          <p:cNvPicPr>
            <a:picLocks noChangeAspect="1"/>
          </p:cNvPicPr>
          <p:nvPr/>
        </p:nvPicPr>
        <p:blipFill>
          <a:blip r:embed="rId2"/>
          <a:stretch>
            <a:fillRect/>
          </a:stretch>
        </p:blipFill>
        <p:spPr>
          <a:xfrm>
            <a:off x="5429256" y="4214818"/>
            <a:ext cx="3714744" cy="2474948"/>
          </a:xfrm>
          <a:prstGeom prst="rect">
            <a:avLst/>
          </a:prstGeom>
        </p:spPr>
      </p:pic>
      <p:sp>
        <p:nvSpPr>
          <p:cNvPr id="2" name="Nadpis 1"/>
          <p:cNvSpPr>
            <a:spLocks noGrp="1"/>
          </p:cNvSpPr>
          <p:nvPr>
            <p:ph type="ctrTitle"/>
          </p:nvPr>
        </p:nvSpPr>
        <p:spPr>
          <a:xfrm>
            <a:off x="571472" y="0"/>
            <a:ext cx="7772400" cy="1470025"/>
          </a:xfrm>
        </p:spPr>
        <p:txBody>
          <a:bodyPr>
            <a:normAutofit fontScale="90000"/>
          </a:bodyPr>
          <a:lstStyle/>
          <a:p>
            <a:r>
              <a:rPr lang="cs-CZ" b="1" dirty="0" smtClean="0">
                <a:solidFill>
                  <a:srgbClr val="0070C0"/>
                </a:solidFill>
              </a:rPr>
              <a:t/>
            </a:r>
            <a:br>
              <a:rPr lang="cs-CZ" b="1" dirty="0" smtClean="0">
                <a:solidFill>
                  <a:srgbClr val="0070C0"/>
                </a:solidFill>
              </a:rPr>
            </a:br>
            <a:r>
              <a:rPr lang="cs-CZ" b="1" dirty="0" smtClean="0">
                <a:solidFill>
                  <a:srgbClr val="0070C0"/>
                </a:solidFill>
              </a:rPr>
              <a:t/>
            </a:r>
            <a:br>
              <a:rPr lang="cs-CZ" b="1" dirty="0" smtClean="0">
                <a:solidFill>
                  <a:srgbClr val="0070C0"/>
                </a:solidFill>
              </a:rPr>
            </a:br>
            <a:endParaRPr lang="cs-CZ" b="1" dirty="0">
              <a:solidFill>
                <a:srgbClr val="0070C0"/>
              </a:solidFill>
            </a:endParaRPr>
          </a:p>
        </p:txBody>
      </p:sp>
      <p:sp>
        <p:nvSpPr>
          <p:cNvPr id="3" name="Podnadpis 2"/>
          <p:cNvSpPr>
            <a:spLocks noGrp="1"/>
          </p:cNvSpPr>
          <p:nvPr>
            <p:ph type="subTitle" idx="1"/>
          </p:nvPr>
        </p:nvSpPr>
        <p:spPr>
          <a:xfrm>
            <a:off x="0" y="285728"/>
            <a:ext cx="9144000" cy="6572272"/>
          </a:xfrm>
        </p:spPr>
        <p:txBody>
          <a:bodyPr>
            <a:normAutofit/>
          </a:bodyPr>
          <a:lstStyle/>
          <a:p>
            <a:pPr algn="l"/>
            <a:r>
              <a:rPr lang="cs-CZ" b="1" u="sng" dirty="0" smtClean="0">
                <a:solidFill>
                  <a:srgbClr val="0070C0"/>
                </a:solidFill>
              </a:rPr>
              <a:t>Změny partnera</a:t>
            </a:r>
          </a:p>
          <a:p>
            <a:pPr algn="l">
              <a:buFont typeface="Arial" pitchFamily="34" charset="0"/>
              <a:buChar char="•"/>
            </a:pPr>
            <a:r>
              <a:rPr lang="cs-CZ" dirty="0" smtClean="0"/>
              <a:t> Muži nepozorují u své </a:t>
            </a:r>
            <a:r>
              <a:rPr lang="cs-CZ" dirty="0" smtClean="0"/>
              <a:t>ženy změnu</a:t>
            </a:r>
            <a:endParaRPr lang="cs-CZ" dirty="0" smtClean="0"/>
          </a:p>
          <a:p>
            <a:pPr algn="l">
              <a:buFont typeface="Arial" pitchFamily="34" charset="0"/>
              <a:buChar char="•"/>
            </a:pPr>
            <a:r>
              <a:rPr lang="cs-CZ" dirty="0" smtClean="0"/>
              <a:t> Ženy hodnotí muže jako starostlivější a zodpovědnější.</a:t>
            </a:r>
          </a:p>
          <a:p>
            <a:pPr algn="l">
              <a:buFont typeface="Arial" pitchFamily="34" charset="0"/>
              <a:buChar char="•"/>
            </a:pPr>
            <a:r>
              <a:rPr lang="cs-CZ" dirty="0" smtClean="0"/>
              <a:t> Vytvoření vztahu k dětem u mužů</a:t>
            </a:r>
          </a:p>
          <a:p>
            <a:pPr algn="l">
              <a:buFont typeface="Arial" pitchFamily="34" charset="0"/>
              <a:buChar char="•"/>
            </a:pPr>
            <a:endParaRPr lang="cs-CZ" dirty="0" smtClean="0"/>
          </a:p>
          <a:p>
            <a:pPr algn="l"/>
            <a:r>
              <a:rPr lang="cs-CZ" sz="2400" i="1" dirty="0" smtClean="0"/>
              <a:t>„Asi ne, je pořád stejná. Nijak se nezměnila.“</a:t>
            </a:r>
            <a:r>
              <a:rPr lang="cs-CZ" sz="2400" dirty="0" smtClean="0"/>
              <a:t> </a:t>
            </a:r>
          </a:p>
          <a:p>
            <a:pPr algn="l"/>
            <a:r>
              <a:rPr lang="cs-CZ" sz="2400" dirty="0" smtClean="0"/>
              <a:t>„</a:t>
            </a:r>
            <a:r>
              <a:rPr lang="cs-CZ" sz="2400" i="1" dirty="0" smtClean="0"/>
              <a:t>Snaží se o nás hodně postarat, aby bylo všechno zajištěný.“</a:t>
            </a:r>
            <a:endParaRPr lang="cs-CZ" sz="2400" dirty="0" smtClean="0"/>
          </a:p>
          <a:p>
            <a:pPr algn="l"/>
            <a:endParaRPr lang="cs-CZ"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1472" y="0"/>
            <a:ext cx="7772400" cy="1470025"/>
          </a:xfrm>
        </p:spPr>
        <p:txBody>
          <a:bodyPr>
            <a:normAutofit fontScale="90000"/>
          </a:bodyPr>
          <a:lstStyle/>
          <a:p>
            <a:r>
              <a:rPr lang="cs-CZ" b="1" dirty="0" smtClean="0">
                <a:solidFill>
                  <a:srgbClr val="0070C0"/>
                </a:solidFill>
              </a:rPr>
              <a:t/>
            </a:r>
            <a:br>
              <a:rPr lang="cs-CZ" b="1" dirty="0" smtClean="0">
                <a:solidFill>
                  <a:srgbClr val="0070C0"/>
                </a:solidFill>
              </a:rPr>
            </a:br>
            <a:r>
              <a:rPr lang="cs-CZ" b="1" dirty="0" smtClean="0">
                <a:solidFill>
                  <a:srgbClr val="0070C0"/>
                </a:solidFill>
              </a:rPr>
              <a:t/>
            </a:r>
            <a:br>
              <a:rPr lang="cs-CZ" b="1" dirty="0" smtClean="0">
                <a:solidFill>
                  <a:srgbClr val="0070C0"/>
                </a:solidFill>
              </a:rPr>
            </a:br>
            <a:endParaRPr lang="cs-CZ" b="1" dirty="0">
              <a:solidFill>
                <a:srgbClr val="0070C0"/>
              </a:solidFill>
            </a:endParaRPr>
          </a:p>
        </p:txBody>
      </p:sp>
      <p:sp>
        <p:nvSpPr>
          <p:cNvPr id="3" name="Podnadpis 2"/>
          <p:cNvSpPr>
            <a:spLocks noGrp="1"/>
          </p:cNvSpPr>
          <p:nvPr>
            <p:ph type="subTitle" idx="1"/>
          </p:nvPr>
        </p:nvSpPr>
        <p:spPr>
          <a:xfrm>
            <a:off x="0" y="214290"/>
            <a:ext cx="9144000" cy="6429420"/>
          </a:xfrm>
        </p:spPr>
        <p:txBody>
          <a:bodyPr>
            <a:normAutofit fontScale="92500" lnSpcReduction="10000"/>
          </a:bodyPr>
          <a:lstStyle/>
          <a:p>
            <a:pPr algn="l"/>
            <a:r>
              <a:rPr lang="cs-CZ" b="1" u="sng" dirty="0" smtClean="0">
                <a:solidFill>
                  <a:srgbClr val="0070C0"/>
                </a:solidFill>
              </a:rPr>
              <a:t>Proměna partnerského vztahu</a:t>
            </a:r>
          </a:p>
          <a:p>
            <a:pPr algn="l">
              <a:buFont typeface="Arial" pitchFamily="34" charset="0"/>
              <a:buChar char="•"/>
            </a:pPr>
            <a:r>
              <a:rPr lang="cs-CZ" dirty="0" smtClean="0">
                <a:solidFill>
                  <a:schemeClr val="bg1">
                    <a:lumMod val="50000"/>
                  </a:schemeClr>
                </a:solidFill>
              </a:rPr>
              <a:t> 8 párů se shodlo na hodnocení vzájemného vztahu</a:t>
            </a:r>
          </a:p>
          <a:p>
            <a:pPr algn="l">
              <a:buFont typeface="Arial" pitchFamily="34" charset="0"/>
              <a:buChar char="•"/>
            </a:pPr>
            <a:r>
              <a:rPr lang="cs-CZ" dirty="0" smtClean="0">
                <a:solidFill>
                  <a:schemeClr val="bg1">
                    <a:lumMod val="50000"/>
                  </a:schemeClr>
                </a:solidFill>
              </a:rPr>
              <a:t> Převládá názor, že na počátku se vztah zhoršil a postupně se vrací k původnímu stavu nebo se zlepšuje</a:t>
            </a:r>
          </a:p>
          <a:p>
            <a:pPr algn="l">
              <a:buFont typeface="Arial" pitchFamily="34" charset="0"/>
              <a:buChar char="•"/>
            </a:pPr>
            <a:r>
              <a:rPr lang="cs-CZ" dirty="0" smtClean="0">
                <a:solidFill>
                  <a:schemeClr val="bg1">
                    <a:lumMod val="50000"/>
                  </a:schemeClr>
                </a:solidFill>
              </a:rPr>
              <a:t> Upevnění vztahu, vzájemné sblížení</a:t>
            </a:r>
          </a:p>
          <a:p>
            <a:pPr algn="l">
              <a:buFont typeface="Arial" pitchFamily="34" charset="0"/>
              <a:buChar char="•"/>
            </a:pPr>
            <a:r>
              <a:rPr lang="cs-CZ" dirty="0" smtClean="0">
                <a:solidFill>
                  <a:schemeClr val="bg1">
                    <a:lumMod val="50000"/>
                  </a:schemeClr>
                </a:solidFill>
              </a:rPr>
              <a:t> 2 páry zhoršení vztahu</a:t>
            </a:r>
          </a:p>
          <a:p>
            <a:pPr algn="l"/>
            <a:endParaRPr lang="cs-CZ" dirty="0" smtClean="0">
              <a:solidFill>
                <a:schemeClr val="bg1">
                  <a:lumMod val="50000"/>
                </a:schemeClr>
              </a:solidFill>
            </a:endParaRPr>
          </a:p>
          <a:p>
            <a:r>
              <a:rPr lang="cs-CZ" sz="2400" i="1" dirty="0" smtClean="0"/>
              <a:t>„</a:t>
            </a:r>
            <a:r>
              <a:rPr lang="cs-CZ" sz="2600" i="1" dirty="0" smtClean="0"/>
              <a:t>Já si myslím, že i k lepšímu, že jsme si víc uvědomili, tu oporu v tom druhým.  Víc jsme si našli k sobě cestu. Navzájem se víc</a:t>
            </a:r>
          </a:p>
          <a:p>
            <a:r>
              <a:rPr lang="cs-CZ" sz="2600" i="1" dirty="0" smtClean="0"/>
              <a:t> </a:t>
            </a:r>
            <a:r>
              <a:rPr lang="cs-CZ" sz="2600" i="1" dirty="0" err="1" smtClean="0"/>
              <a:t>podporujem</a:t>
            </a:r>
            <a:r>
              <a:rPr lang="cs-CZ" sz="2600" i="1" dirty="0" smtClean="0"/>
              <a:t>.“</a:t>
            </a:r>
            <a:r>
              <a:rPr lang="cs-CZ" sz="2600" dirty="0" smtClean="0"/>
              <a:t> </a:t>
            </a:r>
          </a:p>
          <a:p>
            <a:endParaRPr lang="cs-CZ" sz="2600" dirty="0" smtClean="0">
              <a:solidFill>
                <a:schemeClr val="bg1">
                  <a:lumMod val="50000"/>
                </a:schemeClr>
              </a:solidFill>
            </a:endParaRPr>
          </a:p>
          <a:p>
            <a:r>
              <a:rPr lang="cs-CZ" sz="2600" i="1" dirty="0" smtClean="0"/>
              <a:t>„Ze začátku to bylo samozřejmě horší, tím že byly nastartovaný děti, vše se točilo kolem nich. Krmení po čtyřech hodinách, tak člověk byl unavený. Snažili jsme se, aby to nezasáhlo do našeho vztahu, ale ten začátek byl fakt krušný. Teďka je to lepší.“</a:t>
            </a:r>
            <a:endParaRPr lang="cs-CZ" sz="2600" dirty="0" smtClean="0">
              <a:solidFill>
                <a:schemeClr val="bg1">
                  <a:lumMod val="50000"/>
                </a:schemeClr>
              </a:solidFill>
            </a:endParaRPr>
          </a:p>
          <a:p>
            <a:pPr algn="l"/>
            <a:endParaRPr lang="cs-CZ"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857224" y="0"/>
            <a:ext cx="7772400" cy="1470025"/>
          </a:xfrm>
        </p:spPr>
        <p:txBody>
          <a:bodyPr/>
          <a:lstStyle/>
          <a:p>
            <a:r>
              <a:rPr lang="cs-CZ" b="1" dirty="0" smtClean="0">
                <a:solidFill>
                  <a:srgbClr val="0070C0"/>
                </a:solidFill>
              </a:rPr>
              <a:t>Přechod k rodičovství</a:t>
            </a:r>
            <a:endParaRPr lang="cs-CZ" b="1" dirty="0">
              <a:solidFill>
                <a:srgbClr val="0070C0"/>
              </a:solidFill>
            </a:endParaRPr>
          </a:p>
        </p:txBody>
      </p:sp>
      <p:sp>
        <p:nvSpPr>
          <p:cNvPr id="3" name="Podnadpis 2"/>
          <p:cNvSpPr>
            <a:spLocks noGrp="1"/>
          </p:cNvSpPr>
          <p:nvPr>
            <p:ph type="subTitle" idx="1"/>
          </p:nvPr>
        </p:nvSpPr>
        <p:spPr>
          <a:xfrm>
            <a:off x="0" y="1285860"/>
            <a:ext cx="7358114" cy="3286148"/>
          </a:xfrm>
        </p:spPr>
        <p:txBody>
          <a:bodyPr/>
          <a:lstStyle/>
          <a:p>
            <a:pPr algn="l">
              <a:buFont typeface="Arial" pitchFamily="34" charset="0"/>
              <a:buChar char="•"/>
            </a:pPr>
            <a:r>
              <a:rPr lang="cs-CZ" dirty="0" smtClean="0"/>
              <a:t> Vznik rodiny</a:t>
            </a:r>
          </a:p>
          <a:p>
            <a:pPr algn="l">
              <a:buFont typeface="Arial" pitchFamily="34" charset="0"/>
              <a:buChar char="•"/>
            </a:pPr>
            <a:r>
              <a:rPr lang="cs-CZ" dirty="0" smtClean="0"/>
              <a:t> Změny u jednotlivců i celé rodiny</a:t>
            </a:r>
          </a:p>
          <a:p>
            <a:pPr algn="l">
              <a:buFont typeface="Arial" pitchFamily="34" charset="0"/>
              <a:buChar char="•"/>
            </a:pPr>
            <a:r>
              <a:rPr lang="cs-CZ" dirty="0" smtClean="0"/>
              <a:t> 2 pohledy: pozitivní X negativní</a:t>
            </a:r>
            <a:endParaRPr lang="cs-CZ" dirty="0"/>
          </a:p>
        </p:txBody>
      </p:sp>
      <p:sp>
        <p:nvSpPr>
          <p:cNvPr id="21506" name="AutoShape 2" descr="Výsledek obrázku pro become parents"/>
          <p:cNvSpPr>
            <a:spLocks noChangeAspect="1" noChangeArrowheads="1"/>
          </p:cNvSpPr>
          <p:nvPr/>
        </p:nvSpPr>
        <p:spPr bwMode="auto">
          <a:xfrm>
            <a:off x="155575" y="-1744663"/>
            <a:ext cx="5667375" cy="36480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1508" name="AutoShape 4" descr="Výsledek obrázku pro become parents"/>
          <p:cNvSpPr>
            <a:spLocks noChangeAspect="1" noChangeArrowheads="1"/>
          </p:cNvSpPr>
          <p:nvPr/>
        </p:nvSpPr>
        <p:spPr bwMode="auto">
          <a:xfrm>
            <a:off x="155575" y="-1744663"/>
            <a:ext cx="5667375" cy="36480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6" name="Obrázek 15" descr="WDF_2000054.jpg"/>
          <p:cNvPicPr>
            <a:picLocks noChangeAspect="1"/>
          </p:cNvPicPr>
          <p:nvPr/>
        </p:nvPicPr>
        <p:blipFill>
          <a:blip r:embed="rId2"/>
          <a:stretch>
            <a:fillRect/>
          </a:stretch>
        </p:blipFill>
        <p:spPr>
          <a:xfrm>
            <a:off x="285720" y="3286124"/>
            <a:ext cx="4389150" cy="2571768"/>
          </a:xfrm>
          <a:prstGeom prst="rect">
            <a:avLst/>
          </a:prstGeom>
        </p:spPr>
      </p:pic>
      <p:pic>
        <p:nvPicPr>
          <p:cNvPr id="13" name="Obrázek 12" descr="husbad-wife-quarrel.jpg"/>
          <p:cNvPicPr>
            <a:picLocks noChangeAspect="1"/>
          </p:cNvPicPr>
          <p:nvPr/>
        </p:nvPicPr>
        <p:blipFill>
          <a:blip r:embed="rId3"/>
          <a:stretch>
            <a:fillRect/>
          </a:stretch>
        </p:blipFill>
        <p:spPr>
          <a:xfrm>
            <a:off x="4929190" y="3286124"/>
            <a:ext cx="3857652" cy="257712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71472" y="0"/>
            <a:ext cx="7772400" cy="1470025"/>
          </a:xfrm>
        </p:spPr>
        <p:txBody>
          <a:bodyPr>
            <a:normAutofit fontScale="90000"/>
          </a:bodyPr>
          <a:lstStyle/>
          <a:p>
            <a:r>
              <a:rPr lang="cs-CZ" b="1" dirty="0" smtClean="0">
                <a:solidFill>
                  <a:srgbClr val="0070C0"/>
                </a:solidFill>
              </a:rPr>
              <a:t/>
            </a:r>
            <a:br>
              <a:rPr lang="cs-CZ" b="1" dirty="0" smtClean="0">
                <a:solidFill>
                  <a:srgbClr val="0070C0"/>
                </a:solidFill>
              </a:rPr>
            </a:br>
            <a:r>
              <a:rPr lang="cs-CZ" b="1" dirty="0" smtClean="0">
                <a:solidFill>
                  <a:srgbClr val="0070C0"/>
                </a:solidFill>
              </a:rPr>
              <a:t/>
            </a:r>
            <a:br>
              <a:rPr lang="cs-CZ" b="1" dirty="0" smtClean="0">
                <a:solidFill>
                  <a:srgbClr val="0070C0"/>
                </a:solidFill>
              </a:rPr>
            </a:br>
            <a:endParaRPr lang="cs-CZ" b="1" dirty="0">
              <a:solidFill>
                <a:srgbClr val="0070C0"/>
              </a:solidFill>
            </a:endParaRPr>
          </a:p>
        </p:txBody>
      </p:sp>
      <p:sp>
        <p:nvSpPr>
          <p:cNvPr id="3" name="Podnadpis 2"/>
          <p:cNvSpPr>
            <a:spLocks noGrp="1"/>
          </p:cNvSpPr>
          <p:nvPr>
            <p:ph type="subTitle" idx="1"/>
          </p:nvPr>
        </p:nvSpPr>
        <p:spPr>
          <a:xfrm>
            <a:off x="0" y="0"/>
            <a:ext cx="9429784" cy="6357958"/>
          </a:xfrm>
        </p:spPr>
        <p:txBody>
          <a:bodyPr>
            <a:normAutofit/>
          </a:bodyPr>
          <a:lstStyle/>
          <a:p>
            <a:pPr algn="l"/>
            <a:r>
              <a:rPr lang="cs-CZ" b="1" u="sng" dirty="0" smtClean="0">
                <a:solidFill>
                  <a:srgbClr val="0070C0"/>
                </a:solidFill>
              </a:rPr>
              <a:t>Intimní stránka života </a:t>
            </a:r>
            <a:r>
              <a:rPr lang="cs-CZ" b="1" u="sng" dirty="0" smtClean="0">
                <a:solidFill>
                  <a:srgbClr val="0070C0"/>
                </a:solidFill>
              </a:rPr>
              <a:t>páru</a:t>
            </a:r>
            <a:endParaRPr lang="cs-CZ" b="1" u="sng" dirty="0" smtClean="0">
              <a:solidFill>
                <a:srgbClr val="0070C0"/>
              </a:solidFill>
            </a:endParaRPr>
          </a:p>
          <a:p>
            <a:pPr algn="l">
              <a:buFont typeface="Arial" pitchFamily="34" charset="0"/>
              <a:buChar char="•"/>
            </a:pPr>
            <a:r>
              <a:rPr lang="cs-CZ" dirty="0" smtClean="0">
                <a:solidFill>
                  <a:schemeClr val="bg1">
                    <a:lumMod val="50000"/>
                  </a:schemeClr>
                </a:solidFill>
              </a:rPr>
              <a:t> Na počátku zhoršení a postupně zlepšování</a:t>
            </a:r>
          </a:p>
          <a:p>
            <a:pPr algn="l"/>
            <a:r>
              <a:rPr lang="cs-CZ" sz="2400" dirty="0" smtClean="0"/>
              <a:t>„</a:t>
            </a:r>
            <a:r>
              <a:rPr lang="cs-CZ" sz="2400" i="1" dirty="0" smtClean="0"/>
              <a:t>No jak se narodily, tak to jsme jenom spali. A teď bych řekla, že už se to vrátilo do normálu jako předtím.“ </a:t>
            </a:r>
          </a:p>
          <a:p>
            <a:pPr algn="l"/>
            <a:r>
              <a:rPr lang="cs-CZ" sz="2400" i="1" dirty="0" smtClean="0"/>
              <a:t>„Člověk je tolik </a:t>
            </a:r>
            <a:r>
              <a:rPr lang="cs-CZ" sz="2400" i="1" dirty="0" err="1" smtClean="0"/>
              <a:t>unavenej</a:t>
            </a:r>
            <a:r>
              <a:rPr lang="cs-CZ" sz="2400" i="1" dirty="0" smtClean="0"/>
              <a:t>, že večer usne a nemá na nic </a:t>
            </a:r>
            <a:r>
              <a:rPr lang="cs-CZ" sz="2400" i="1" dirty="0" err="1" smtClean="0"/>
              <a:t>jinýho</a:t>
            </a:r>
            <a:r>
              <a:rPr lang="cs-CZ" sz="2400" i="1" dirty="0" smtClean="0"/>
              <a:t> sílu.“</a:t>
            </a:r>
          </a:p>
          <a:p>
            <a:pPr algn="l"/>
            <a:endParaRPr lang="cs-CZ" sz="2400" i="1" dirty="0" smtClean="0"/>
          </a:p>
          <a:p>
            <a:pPr algn="l"/>
            <a:r>
              <a:rPr lang="cs-CZ" b="1" u="sng" dirty="0" smtClean="0">
                <a:solidFill>
                  <a:srgbClr val="0070C0"/>
                </a:solidFill>
              </a:rPr>
              <a:t>Únava</a:t>
            </a:r>
          </a:p>
          <a:p>
            <a:pPr algn="l">
              <a:buFont typeface="Arial" pitchFamily="34" charset="0"/>
              <a:buChar char="•"/>
            </a:pPr>
            <a:r>
              <a:rPr lang="cs-CZ" dirty="0" smtClean="0">
                <a:solidFill>
                  <a:schemeClr val="bg1">
                    <a:lumMod val="50000"/>
                  </a:schemeClr>
                </a:solidFill>
              </a:rPr>
              <a:t> Nedostatek </a:t>
            </a:r>
            <a:r>
              <a:rPr lang="cs-CZ" dirty="0" smtClean="0">
                <a:solidFill>
                  <a:schemeClr val="bg1">
                    <a:lumMod val="50000"/>
                  </a:schemeClr>
                </a:solidFill>
              </a:rPr>
              <a:t>spánku a odpočinku, absolutní vyčerpání</a:t>
            </a:r>
          </a:p>
          <a:p>
            <a:pPr algn="l"/>
            <a:r>
              <a:rPr lang="cs-CZ" dirty="0" smtClean="0">
                <a:solidFill>
                  <a:schemeClr val="bg1">
                    <a:lumMod val="50000"/>
                  </a:schemeClr>
                </a:solidFill>
              </a:rPr>
              <a:t> </a:t>
            </a:r>
            <a:r>
              <a:rPr lang="cs-CZ" sz="2400" i="1" dirty="0" smtClean="0"/>
              <a:t>„Tak určitě jako. Já jsem se vlastně, co se holky narodily, nevyspala.“</a:t>
            </a:r>
            <a:endParaRPr lang="cs-CZ" sz="2400" dirty="0">
              <a:solidFill>
                <a:schemeClr val="bg1">
                  <a:lumMod val="50000"/>
                </a:schemeClr>
              </a:solidFill>
            </a:endParaRPr>
          </a:p>
        </p:txBody>
      </p:sp>
      <p:pic>
        <p:nvPicPr>
          <p:cNvPr id="6" name="Obrázek 5" descr="tired-busy-parents-120308.jpg"/>
          <p:cNvPicPr>
            <a:picLocks noChangeAspect="1"/>
          </p:cNvPicPr>
          <p:nvPr/>
        </p:nvPicPr>
        <p:blipFill>
          <a:blip r:embed="rId2"/>
          <a:stretch>
            <a:fillRect/>
          </a:stretch>
        </p:blipFill>
        <p:spPr>
          <a:xfrm>
            <a:off x="2857488" y="4500570"/>
            <a:ext cx="3143272" cy="235743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homebabies.jpg"/>
          <p:cNvPicPr>
            <a:picLocks noChangeAspect="1"/>
          </p:cNvPicPr>
          <p:nvPr/>
        </p:nvPicPr>
        <p:blipFill>
          <a:blip r:embed="rId2"/>
          <a:stretch>
            <a:fillRect/>
          </a:stretch>
        </p:blipFill>
        <p:spPr>
          <a:xfrm>
            <a:off x="6970364" y="4214818"/>
            <a:ext cx="1964104" cy="2643182"/>
          </a:xfrm>
          <a:prstGeom prst="rect">
            <a:avLst/>
          </a:prstGeom>
        </p:spPr>
      </p:pic>
      <p:sp>
        <p:nvSpPr>
          <p:cNvPr id="2" name="Nadpis 1"/>
          <p:cNvSpPr>
            <a:spLocks noGrp="1"/>
          </p:cNvSpPr>
          <p:nvPr>
            <p:ph type="ctrTitle"/>
          </p:nvPr>
        </p:nvSpPr>
        <p:spPr>
          <a:xfrm>
            <a:off x="571472" y="0"/>
            <a:ext cx="7772400" cy="1470025"/>
          </a:xfrm>
        </p:spPr>
        <p:txBody>
          <a:bodyPr>
            <a:normAutofit fontScale="90000"/>
          </a:bodyPr>
          <a:lstStyle/>
          <a:p>
            <a:r>
              <a:rPr lang="cs-CZ" b="1" smtClean="0">
                <a:solidFill>
                  <a:srgbClr val="0070C0"/>
                </a:solidFill>
              </a:rPr>
              <a:t/>
            </a:r>
            <a:br>
              <a:rPr lang="cs-CZ" b="1" smtClean="0">
                <a:solidFill>
                  <a:srgbClr val="0070C0"/>
                </a:solidFill>
              </a:rPr>
            </a:br>
            <a:r>
              <a:rPr lang="cs-CZ" b="1" smtClean="0">
                <a:solidFill>
                  <a:srgbClr val="0070C0"/>
                </a:solidFill>
              </a:rPr>
              <a:t>Doporučení rodičům</a:t>
            </a:r>
            <a:r>
              <a:rPr lang="cs-CZ" b="1" dirty="0" smtClean="0">
                <a:solidFill>
                  <a:srgbClr val="0070C0"/>
                </a:solidFill>
              </a:rPr>
              <a:t/>
            </a:r>
            <a:br>
              <a:rPr lang="cs-CZ" b="1" dirty="0" smtClean="0">
                <a:solidFill>
                  <a:srgbClr val="0070C0"/>
                </a:solidFill>
              </a:rPr>
            </a:br>
            <a:endParaRPr lang="cs-CZ" b="1" dirty="0">
              <a:solidFill>
                <a:srgbClr val="0070C0"/>
              </a:solidFill>
            </a:endParaRPr>
          </a:p>
        </p:txBody>
      </p:sp>
      <p:sp>
        <p:nvSpPr>
          <p:cNvPr id="3" name="Podnadpis 2"/>
          <p:cNvSpPr>
            <a:spLocks noGrp="1"/>
          </p:cNvSpPr>
          <p:nvPr>
            <p:ph type="subTitle" idx="1"/>
          </p:nvPr>
        </p:nvSpPr>
        <p:spPr>
          <a:xfrm>
            <a:off x="214282" y="1214422"/>
            <a:ext cx="8929718" cy="5357850"/>
          </a:xfrm>
        </p:spPr>
        <p:txBody>
          <a:bodyPr>
            <a:normAutofit/>
          </a:bodyPr>
          <a:lstStyle/>
          <a:p>
            <a:pPr algn="l">
              <a:buFont typeface="Arial" pitchFamily="34" charset="0"/>
              <a:buChar char="•"/>
            </a:pPr>
            <a:r>
              <a:rPr lang="cs-CZ" sz="2800" dirty="0" smtClean="0"/>
              <a:t> Udělat si čas na sebe jako na pár</a:t>
            </a:r>
          </a:p>
          <a:p>
            <a:pPr algn="l">
              <a:buFont typeface="Arial" pitchFamily="34" charset="0"/>
              <a:buChar char="•"/>
            </a:pPr>
            <a:r>
              <a:rPr lang="cs-CZ" sz="2800" dirty="0" smtClean="0"/>
              <a:t> Zajistit si možnost hlídání</a:t>
            </a:r>
          </a:p>
          <a:p>
            <a:pPr algn="l">
              <a:buFont typeface="Arial" pitchFamily="34" charset="0"/>
              <a:buChar char="•"/>
            </a:pPr>
            <a:r>
              <a:rPr lang="cs-CZ" sz="2800" dirty="0" smtClean="0"/>
              <a:t> Být k sobě otevření</a:t>
            </a:r>
          </a:p>
          <a:p>
            <a:pPr algn="l">
              <a:buFont typeface="Arial" pitchFamily="34" charset="0"/>
              <a:buChar char="•"/>
            </a:pPr>
            <a:r>
              <a:rPr lang="cs-CZ" sz="2800" dirty="0" smtClean="0"/>
              <a:t> </a:t>
            </a:r>
            <a:r>
              <a:rPr lang="cs-CZ" sz="2800" dirty="0" smtClean="0"/>
              <a:t>Nebavit se pouze o dětech</a:t>
            </a:r>
            <a:endParaRPr lang="cs-CZ" sz="2800" dirty="0" smtClean="0"/>
          </a:p>
          <a:p>
            <a:pPr algn="l">
              <a:buFont typeface="Arial" pitchFamily="34" charset="0"/>
              <a:buChar char="•"/>
            </a:pPr>
            <a:r>
              <a:rPr lang="cs-CZ" sz="2800" dirty="0" smtClean="0"/>
              <a:t> Společně se domluvit na život po porodu</a:t>
            </a:r>
          </a:p>
          <a:p>
            <a:pPr algn="l">
              <a:buFont typeface="Arial" pitchFamily="34" charset="0"/>
              <a:buChar char="•"/>
            </a:pPr>
            <a:r>
              <a:rPr lang="cs-CZ" sz="2800" dirty="0" smtClean="0"/>
              <a:t> Nebát se říct partnerovi o pomoc</a:t>
            </a:r>
          </a:p>
          <a:p>
            <a:pPr algn="l">
              <a:buFont typeface="Arial" pitchFamily="34" charset="0"/>
              <a:buChar char="•"/>
            </a:pPr>
            <a:r>
              <a:rPr lang="cs-CZ" sz="2800" dirty="0" smtClean="0"/>
              <a:t> Být v určité míře </a:t>
            </a:r>
            <a:r>
              <a:rPr lang="cs-CZ" sz="2800" dirty="0" smtClean="0"/>
              <a:t>sobecký/á</a:t>
            </a:r>
            <a:endParaRPr lang="cs-CZ" sz="2800" dirty="0" smtClean="0"/>
          </a:p>
          <a:p>
            <a:pPr algn="l">
              <a:buFont typeface="Arial" pitchFamily="34" charset="0"/>
              <a:buChar char="•"/>
            </a:pPr>
            <a:r>
              <a:rPr lang="cs-CZ" sz="2800" dirty="0" smtClean="0"/>
              <a:t> Tolerance, vzájemná pomoc, </a:t>
            </a:r>
            <a:r>
              <a:rPr lang="cs-CZ" sz="2800" dirty="0" smtClean="0"/>
              <a:t>spolupráce</a:t>
            </a:r>
            <a:endParaRPr lang="cs-CZ" sz="2800" dirty="0" smtClean="0"/>
          </a:p>
          <a:p>
            <a:pPr algn="l">
              <a:buFont typeface="Arial" pitchFamily="34" charset="0"/>
              <a:buChar char="•"/>
            </a:pPr>
            <a:r>
              <a:rPr lang="cs-CZ" sz="2800" dirty="0" smtClean="0"/>
              <a:t> Zapojení muže do péče o děti</a:t>
            </a:r>
          </a:p>
          <a:p>
            <a:pPr algn="l">
              <a:buFont typeface="Arial" pitchFamily="34" charset="0"/>
              <a:buChar char="•"/>
            </a:pPr>
            <a:r>
              <a:rPr lang="cs-CZ" sz="2800" dirty="0" smtClean="0"/>
              <a:t> Zavedení režimu dětí</a:t>
            </a:r>
          </a:p>
          <a:p>
            <a:pPr algn="l"/>
            <a:endParaRPr lang="cs-CZ"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0034" y="4071942"/>
            <a:ext cx="8229600" cy="4525963"/>
          </a:xfrm>
        </p:spPr>
        <p:txBody>
          <a:bodyPr/>
          <a:lstStyle/>
          <a:p>
            <a:pPr algn="ctr">
              <a:buNone/>
            </a:pPr>
            <a:r>
              <a:rPr lang="cs-CZ" b="1" i="1" dirty="0" smtClean="0">
                <a:solidFill>
                  <a:srgbClr val="0070C0"/>
                </a:solidFill>
              </a:rPr>
              <a:t>„Doporučila bych těm rodičům, co čekají dvojčata, tak ať se toho nebojí, že to má plusy i mínusy, ale že potom ty plusy časem určitě převažují.“</a:t>
            </a:r>
            <a:endParaRPr lang="cs-CZ" b="1" dirty="0" smtClean="0">
              <a:solidFill>
                <a:srgbClr val="0070C0"/>
              </a:solidFill>
            </a:endParaRPr>
          </a:p>
          <a:p>
            <a:endParaRPr lang="cs-CZ" dirty="0"/>
          </a:p>
        </p:txBody>
      </p:sp>
      <p:pic>
        <p:nvPicPr>
          <p:cNvPr id="4" name="Zástupný symbol pro obsah 4" descr="dscf3645cropped.jpg"/>
          <p:cNvPicPr>
            <a:picLocks noChangeAspect="1"/>
          </p:cNvPicPr>
          <p:nvPr/>
        </p:nvPicPr>
        <p:blipFill>
          <a:blip r:embed="rId2"/>
          <a:stretch>
            <a:fillRect/>
          </a:stretch>
        </p:blipFill>
        <p:spPr>
          <a:xfrm>
            <a:off x="2071670" y="214290"/>
            <a:ext cx="5486400" cy="367131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4" name="Obdélník 3"/>
          <p:cNvSpPr/>
          <p:nvPr/>
        </p:nvSpPr>
        <p:spPr>
          <a:xfrm>
            <a:off x="857224" y="928670"/>
            <a:ext cx="7796493" cy="1107996"/>
          </a:xfrm>
          <a:prstGeom prst="rect">
            <a:avLst/>
          </a:prstGeom>
          <a:noFill/>
        </p:spPr>
        <p:txBody>
          <a:bodyPr wrap="none" lIns="91440" tIns="45720" rIns="91440" bIns="45720">
            <a:spAutoFit/>
          </a:bodyPr>
          <a:lstStyle/>
          <a:p>
            <a:pPr algn="ctr"/>
            <a:r>
              <a:rPr lang="cs-CZ" sz="6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Děkuji za pozornost !!</a:t>
            </a:r>
            <a:endParaRPr lang="cs-CZ" sz="6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 name="Zástupný symbol pro obsah 6" descr="iStock_000015269368XSmall.jpg"/>
          <p:cNvPicPr>
            <a:picLocks noGrp="1" noChangeAspect="1"/>
          </p:cNvPicPr>
          <p:nvPr>
            <p:ph idx="1"/>
          </p:nvPr>
        </p:nvPicPr>
        <p:blipFill>
          <a:blip r:embed="rId2"/>
          <a:stretch>
            <a:fillRect/>
          </a:stretch>
        </p:blipFill>
        <p:spPr>
          <a:xfrm>
            <a:off x="1714480" y="2571744"/>
            <a:ext cx="5929354" cy="392506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14-01-30 Twins making mess kitchen cabinet SM.jpg"/>
          <p:cNvPicPr>
            <a:picLocks noChangeAspect="1"/>
          </p:cNvPicPr>
          <p:nvPr/>
        </p:nvPicPr>
        <p:blipFill>
          <a:blip r:embed="rId2" cstate="print"/>
          <a:stretch>
            <a:fillRect/>
          </a:stretch>
        </p:blipFill>
        <p:spPr>
          <a:xfrm>
            <a:off x="4643438" y="4509017"/>
            <a:ext cx="3505804" cy="2348983"/>
          </a:xfrm>
          <a:prstGeom prst="rect">
            <a:avLst/>
          </a:prstGeom>
        </p:spPr>
      </p:pic>
      <p:pic>
        <p:nvPicPr>
          <p:cNvPr id="7" name="Obrázek 6" descr="tireddad-225x300.jpg"/>
          <p:cNvPicPr>
            <a:picLocks noChangeAspect="1"/>
          </p:cNvPicPr>
          <p:nvPr/>
        </p:nvPicPr>
        <p:blipFill>
          <a:blip r:embed="rId3"/>
          <a:stretch>
            <a:fillRect/>
          </a:stretch>
        </p:blipFill>
        <p:spPr>
          <a:xfrm>
            <a:off x="6858016" y="1928802"/>
            <a:ext cx="2089547" cy="2786062"/>
          </a:xfrm>
          <a:prstGeom prst="rect">
            <a:avLst/>
          </a:prstGeom>
        </p:spPr>
      </p:pic>
      <p:pic>
        <p:nvPicPr>
          <p:cNvPr id="6" name="Obrázek 5" descr="Nikki-Stokes-and-family.jpg"/>
          <p:cNvPicPr>
            <a:picLocks noChangeAspect="1"/>
          </p:cNvPicPr>
          <p:nvPr/>
        </p:nvPicPr>
        <p:blipFill>
          <a:blip r:embed="rId4"/>
          <a:stretch>
            <a:fillRect/>
          </a:stretch>
        </p:blipFill>
        <p:spPr>
          <a:xfrm>
            <a:off x="1000100" y="4389222"/>
            <a:ext cx="3714776" cy="2468778"/>
          </a:xfrm>
          <a:prstGeom prst="rect">
            <a:avLst/>
          </a:prstGeom>
        </p:spPr>
      </p:pic>
      <p:sp>
        <p:nvSpPr>
          <p:cNvPr id="2" name="Nadpis 1"/>
          <p:cNvSpPr>
            <a:spLocks noGrp="1"/>
          </p:cNvSpPr>
          <p:nvPr>
            <p:ph type="ctrTitle"/>
          </p:nvPr>
        </p:nvSpPr>
        <p:spPr>
          <a:xfrm>
            <a:off x="785786" y="0"/>
            <a:ext cx="7772400" cy="1470025"/>
          </a:xfrm>
        </p:spPr>
        <p:txBody>
          <a:bodyPr/>
          <a:lstStyle/>
          <a:p>
            <a:r>
              <a:rPr lang="cs-CZ" b="1" dirty="0" smtClean="0">
                <a:solidFill>
                  <a:srgbClr val="0070C0"/>
                </a:solidFill>
              </a:rPr>
              <a:t>Rodičovství s dvojčaty</a:t>
            </a:r>
            <a:endParaRPr lang="cs-CZ" b="1" dirty="0">
              <a:solidFill>
                <a:srgbClr val="0070C0"/>
              </a:solidFill>
            </a:endParaRPr>
          </a:p>
        </p:txBody>
      </p:sp>
      <p:sp>
        <p:nvSpPr>
          <p:cNvPr id="3" name="Podnadpis 2"/>
          <p:cNvSpPr>
            <a:spLocks noGrp="1"/>
          </p:cNvSpPr>
          <p:nvPr>
            <p:ph type="subTitle" idx="1"/>
          </p:nvPr>
        </p:nvSpPr>
        <p:spPr>
          <a:xfrm>
            <a:off x="0" y="1214422"/>
            <a:ext cx="7000892" cy="5143536"/>
          </a:xfrm>
        </p:spPr>
        <p:txBody>
          <a:bodyPr>
            <a:noAutofit/>
          </a:bodyPr>
          <a:lstStyle/>
          <a:p>
            <a:pPr algn="l">
              <a:buFont typeface="Arial" pitchFamily="34" charset="0"/>
              <a:buChar char="•"/>
            </a:pPr>
            <a:r>
              <a:rPr lang="cs-CZ" sz="2800" dirty="0" smtClean="0"/>
              <a:t> </a:t>
            </a:r>
            <a:r>
              <a:rPr lang="cs-CZ" sz="3000" dirty="0" smtClean="0"/>
              <a:t>Dvojnásobná </a:t>
            </a:r>
            <a:r>
              <a:rPr lang="cs-CZ" sz="3000" dirty="0" smtClean="0"/>
              <a:t>radost - dvojnásobná </a:t>
            </a:r>
            <a:r>
              <a:rPr lang="cs-CZ" sz="3000" dirty="0" smtClean="0"/>
              <a:t>starost</a:t>
            </a:r>
          </a:p>
          <a:p>
            <a:pPr algn="l">
              <a:buFont typeface="Arial" pitchFamily="34" charset="0"/>
              <a:buChar char="•"/>
            </a:pPr>
            <a:r>
              <a:rPr lang="cs-CZ" sz="3000" dirty="0" smtClean="0"/>
              <a:t> Ambivalentní pocity</a:t>
            </a:r>
          </a:p>
          <a:p>
            <a:pPr algn="l">
              <a:buFont typeface="Arial" pitchFamily="34" charset="0"/>
              <a:buChar char="•"/>
            </a:pPr>
            <a:r>
              <a:rPr lang="cs-CZ" sz="3000" dirty="0" smtClean="0"/>
              <a:t> Největší </a:t>
            </a:r>
            <a:r>
              <a:rPr lang="cs-CZ" sz="3000" dirty="0" err="1" smtClean="0"/>
              <a:t>stresory</a:t>
            </a:r>
            <a:r>
              <a:rPr lang="cs-CZ" sz="3000" dirty="0" smtClean="0"/>
              <a:t>: nedostatek </a:t>
            </a:r>
            <a:r>
              <a:rPr lang="cs-CZ" sz="3000" dirty="0"/>
              <a:t>spánku, </a:t>
            </a:r>
            <a:r>
              <a:rPr lang="cs-CZ" sz="3000" dirty="0" smtClean="0"/>
              <a:t>množství vyžadované </a:t>
            </a:r>
            <a:r>
              <a:rPr lang="cs-CZ" sz="3000" dirty="0"/>
              <a:t>práce, nedostatek času na partnera, nezvládání obstarávání </a:t>
            </a:r>
            <a:r>
              <a:rPr lang="cs-CZ" sz="3000" dirty="0" smtClean="0"/>
              <a:t>záležitostí </a:t>
            </a:r>
            <a:r>
              <a:rPr lang="cs-CZ" sz="3000" dirty="0"/>
              <a:t>kolem </a:t>
            </a:r>
            <a:r>
              <a:rPr lang="cs-CZ" sz="3000" dirty="0" smtClean="0"/>
              <a:t>domácnosti, dělení </a:t>
            </a:r>
            <a:r>
              <a:rPr lang="cs-CZ" sz="3000" dirty="0"/>
              <a:t>času mezi dvojčata a starší dítě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42910" y="-214338"/>
            <a:ext cx="7772400" cy="1470025"/>
          </a:xfrm>
        </p:spPr>
        <p:txBody>
          <a:bodyPr/>
          <a:lstStyle/>
          <a:p>
            <a:r>
              <a:rPr lang="cs-CZ" b="1" dirty="0" smtClean="0">
                <a:solidFill>
                  <a:srgbClr val="0070C0"/>
                </a:solidFill>
              </a:rPr>
              <a:t>Cíl výzkumu</a:t>
            </a:r>
            <a:endParaRPr lang="cs-CZ" b="1" dirty="0">
              <a:solidFill>
                <a:srgbClr val="0070C0"/>
              </a:solidFill>
            </a:endParaRPr>
          </a:p>
        </p:txBody>
      </p:sp>
      <p:sp>
        <p:nvSpPr>
          <p:cNvPr id="3" name="Podnadpis 2"/>
          <p:cNvSpPr>
            <a:spLocks noGrp="1"/>
          </p:cNvSpPr>
          <p:nvPr>
            <p:ph type="subTitle" idx="1"/>
          </p:nvPr>
        </p:nvSpPr>
        <p:spPr>
          <a:xfrm>
            <a:off x="285720" y="928670"/>
            <a:ext cx="8643998" cy="5643602"/>
          </a:xfrm>
        </p:spPr>
        <p:txBody>
          <a:bodyPr>
            <a:normAutofit/>
          </a:bodyPr>
          <a:lstStyle/>
          <a:p>
            <a:r>
              <a:rPr lang="cs-CZ" dirty="0" smtClean="0"/>
              <a:t>Zmapovat</a:t>
            </a:r>
            <a:r>
              <a:rPr lang="cs-CZ" dirty="0"/>
              <a:t>, jak se z pohledu obou rodičů změnil jejich partnerský vztah a vybrané aspekty fungování rodiny po narození </a:t>
            </a:r>
            <a:r>
              <a:rPr lang="cs-CZ" dirty="0" smtClean="0"/>
              <a:t>dvojčat.</a:t>
            </a:r>
          </a:p>
          <a:p>
            <a:pPr>
              <a:spcBef>
                <a:spcPts val="0"/>
              </a:spcBef>
              <a:buFont typeface="Arial" pitchFamily="34" charset="0"/>
              <a:buChar char="•"/>
            </a:pPr>
            <a:r>
              <a:rPr lang="cs-CZ" dirty="0" smtClean="0"/>
              <a:t> Volný čas </a:t>
            </a:r>
          </a:p>
          <a:p>
            <a:pPr>
              <a:spcBef>
                <a:spcPts val="0"/>
              </a:spcBef>
              <a:buFont typeface="Arial" pitchFamily="34" charset="0"/>
              <a:buChar char="•"/>
            </a:pPr>
            <a:r>
              <a:rPr lang="cs-CZ" dirty="0" smtClean="0"/>
              <a:t> Komunikace </a:t>
            </a:r>
          </a:p>
          <a:p>
            <a:pPr>
              <a:spcBef>
                <a:spcPts val="0"/>
              </a:spcBef>
              <a:buFont typeface="Arial" pitchFamily="34" charset="0"/>
              <a:buChar char="•"/>
            </a:pPr>
            <a:r>
              <a:rPr lang="cs-CZ" dirty="0" smtClean="0"/>
              <a:t> Sociální kontakty </a:t>
            </a:r>
          </a:p>
          <a:p>
            <a:pPr>
              <a:spcBef>
                <a:spcPts val="0"/>
              </a:spcBef>
              <a:buFont typeface="Arial" pitchFamily="34" charset="0"/>
              <a:buChar char="•"/>
            </a:pPr>
            <a:r>
              <a:rPr lang="cs-CZ" dirty="0" smtClean="0"/>
              <a:t> Chod domácnosti</a:t>
            </a:r>
          </a:p>
          <a:p>
            <a:pPr>
              <a:spcBef>
                <a:spcPts val="0"/>
              </a:spcBef>
              <a:buFont typeface="Arial" pitchFamily="34" charset="0"/>
              <a:buChar char="•"/>
            </a:pPr>
            <a:r>
              <a:rPr lang="cs-CZ" dirty="0" smtClean="0"/>
              <a:t> Změny v životě</a:t>
            </a:r>
            <a:endParaRPr lang="cs-CZ" dirty="0"/>
          </a:p>
        </p:txBody>
      </p:sp>
      <p:pic>
        <p:nvPicPr>
          <p:cNvPr id="6" name="Obrázek 5" descr="free_time.jpg"/>
          <p:cNvPicPr>
            <a:picLocks noChangeAspect="1"/>
          </p:cNvPicPr>
          <p:nvPr/>
        </p:nvPicPr>
        <p:blipFill>
          <a:blip r:embed="rId2" cstate="print"/>
          <a:stretch>
            <a:fillRect/>
          </a:stretch>
        </p:blipFill>
        <p:spPr>
          <a:xfrm>
            <a:off x="428596" y="2714620"/>
            <a:ext cx="2000264" cy="1496626"/>
          </a:xfrm>
          <a:prstGeom prst="rect">
            <a:avLst/>
          </a:prstGeom>
        </p:spPr>
      </p:pic>
      <p:pic>
        <p:nvPicPr>
          <p:cNvPr id="7" name="Obrázek 6" descr="improve-communications.jpg"/>
          <p:cNvPicPr>
            <a:picLocks noChangeAspect="1"/>
          </p:cNvPicPr>
          <p:nvPr/>
        </p:nvPicPr>
        <p:blipFill>
          <a:blip r:embed="rId3" cstate="print"/>
          <a:stretch>
            <a:fillRect/>
          </a:stretch>
        </p:blipFill>
        <p:spPr>
          <a:xfrm>
            <a:off x="428596" y="4286256"/>
            <a:ext cx="2000264" cy="1332176"/>
          </a:xfrm>
          <a:prstGeom prst="rect">
            <a:avLst/>
          </a:prstGeom>
        </p:spPr>
      </p:pic>
      <p:pic>
        <p:nvPicPr>
          <p:cNvPr id="11" name="Obrázek 10" descr="c700x420.jpg"/>
          <p:cNvPicPr>
            <a:picLocks noChangeAspect="1"/>
          </p:cNvPicPr>
          <p:nvPr/>
        </p:nvPicPr>
        <p:blipFill>
          <a:blip r:embed="rId4" cstate="print"/>
          <a:stretch>
            <a:fillRect/>
          </a:stretch>
        </p:blipFill>
        <p:spPr>
          <a:xfrm>
            <a:off x="3214678" y="5143512"/>
            <a:ext cx="2786082" cy="1528759"/>
          </a:xfrm>
          <a:prstGeom prst="rect">
            <a:avLst/>
          </a:prstGeom>
        </p:spPr>
      </p:pic>
      <p:pic>
        <p:nvPicPr>
          <p:cNvPr id="12" name="Obrázek 11" descr="cleaning_1651188c.jpg"/>
          <p:cNvPicPr>
            <a:picLocks noChangeAspect="1"/>
          </p:cNvPicPr>
          <p:nvPr/>
        </p:nvPicPr>
        <p:blipFill>
          <a:blip r:embed="rId5"/>
          <a:stretch>
            <a:fillRect/>
          </a:stretch>
        </p:blipFill>
        <p:spPr>
          <a:xfrm>
            <a:off x="6572264" y="4357694"/>
            <a:ext cx="2236386" cy="1400172"/>
          </a:xfrm>
          <a:prstGeom prst="rect">
            <a:avLst/>
          </a:prstGeom>
        </p:spPr>
      </p:pic>
      <p:pic>
        <p:nvPicPr>
          <p:cNvPr id="13" name="Obrázek 12" descr="change-your-relationship.jpg"/>
          <p:cNvPicPr>
            <a:picLocks noChangeAspect="1"/>
          </p:cNvPicPr>
          <p:nvPr/>
        </p:nvPicPr>
        <p:blipFill>
          <a:blip r:embed="rId6" cstate="print"/>
          <a:stretch>
            <a:fillRect/>
          </a:stretch>
        </p:blipFill>
        <p:spPr>
          <a:xfrm>
            <a:off x="6572264" y="2786058"/>
            <a:ext cx="2214578" cy="1519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42976" y="1"/>
            <a:ext cx="7200896" cy="1214422"/>
          </a:xfrm>
        </p:spPr>
        <p:txBody>
          <a:bodyPr/>
          <a:lstStyle/>
          <a:p>
            <a:r>
              <a:rPr lang="cs-CZ" b="1" dirty="0" smtClean="0">
                <a:solidFill>
                  <a:srgbClr val="0070C0"/>
                </a:solidFill>
              </a:rPr>
              <a:t>Výzkumný soubor</a:t>
            </a:r>
            <a:endParaRPr lang="cs-CZ" b="1" dirty="0">
              <a:solidFill>
                <a:srgbClr val="0070C0"/>
              </a:solidFill>
            </a:endParaRPr>
          </a:p>
        </p:txBody>
      </p:sp>
      <p:sp>
        <p:nvSpPr>
          <p:cNvPr id="3" name="Podnadpis 2"/>
          <p:cNvSpPr>
            <a:spLocks noGrp="1"/>
          </p:cNvSpPr>
          <p:nvPr>
            <p:ph type="subTitle" idx="1"/>
          </p:nvPr>
        </p:nvSpPr>
        <p:spPr>
          <a:xfrm>
            <a:off x="0" y="2928934"/>
            <a:ext cx="8858280" cy="4143404"/>
          </a:xfrm>
        </p:spPr>
        <p:txBody>
          <a:bodyPr>
            <a:normAutofit fontScale="92500"/>
          </a:bodyPr>
          <a:lstStyle/>
          <a:p>
            <a:pPr algn="l"/>
            <a:endParaRPr lang="cs-CZ" dirty="0" smtClean="0"/>
          </a:p>
          <a:p>
            <a:pPr algn="l">
              <a:spcAft>
                <a:spcPts val="600"/>
              </a:spcAft>
              <a:buFont typeface="Arial" pitchFamily="34" charset="0"/>
              <a:buChar char="•"/>
            </a:pPr>
            <a:r>
              <a:rPr lang="cs-CZ" dirty="0" smtClean="0"/>
              <a:t> Rozhovor s 10 rodičovskými páry= 10 mužů+10  žen </a:t>
            </a:r>
          </a:p>
          <a:p>
            <a:pPr algn="l">
              <a:spcAft>
                <a:spcPts val="600"/>
              </a:spcAft>
              <a:buFont typeface="Arial" pitchFamily="34" charset="0"/>
              <a:buChar char="•"/>
            </a:pPr>
            <a:r>
              <a:rPr lang="cs-CZ" dirty="0" smtClean="0"/>
              <a:t> Všichni v manželství</a:t>
            </a:r>
          </a:p>
          <a:p>
            <a:pPr algn="l">
              <a:spcAft>
                <a:spcPts val="600"/>
              </a:spcAft>
              <a:buFont typeface="Arial" pitchFamily="34" charset="0"/>
              <a:buChar char="•"/>
            </a:pPr>
            <a:r>
              <a:rPr lang="cs-CZ" dirty="0" smtClean="0"/>
              <a:t> Dvojčata od 2 do 3 let věku</a:t>
            </a:r>
          </a:p>
          <a:p>
            <a:pPr algn="l">
              <a:spcAft>
                <a:spcPts val="600"/>
              </a:spcAft>
              <a:buFont typeface="Arial" pitchFamily="34" charset="0"/>
              <a:buChar char="•"/>
            </a:pPr>
            <a:r>
              <a:rPr lang="cs-CZ" dirty="0" smtClean="0"/>
              <a:t> 9 rodin Olomoucký kraj, </a:t>
            </a:r>
            <a:r>
              <a:rPr lang="cs-CZ" dirty="0" smtClean="0"/>
              <a:t>1 rodina </a:t>
            </a:r>
            <a:r>
              <a:rPr lang="cs-CZ" dirty="0" smtClean="0"/>
              <a:t>Moravskoslezský kraj</a:t>
            </a:r>
          </a:p>
          <a:p>
            <a:pPr algn="l">
              <a:spcAft>
                <a:spcPts val="600"/>
              </a:spcAft>
              <a:buFont typeface="Arial" pitchFamily="34" charset="0"/>
              <a:buChar char="•"/>
            </a:pPr>
            <a:r>
              <a:rPr lang="cs-CZ" dirty="0" smtClean="0"/>
              <a:t> Věk rodičů: </a:t>
            </a:r>
            <a:r>
              <a:rPr lang="cs-CZ" dirty="0" smtClean="0"/>
              <a:t>muži-36 </a:t>
            </a:r>
            <a:r>
              <a:rPr lang="cs-CZ" dirty="0" smtClean="0"/>
              <a:t>let, ženy-33 let</a:t>
            </a:r>
            <a:endParaRPr lang="cs-CZ" dirty="0"/>
          </a:p>
        </p:txBody>
      </p:sp>
      <p:pic>
        <p:nvPicPr>
          <p:cNvPr id="7" name="Obrázek 6" descr="bdcea61c00bfc31d32c5c14f63114cae.jpg"/>
          <p:cNvPicPr>
            <a:picLocks noChangeAspect="1"/>
          </p:cNvPicPr>
          <p:nvPr/>
        </p:nvPicPr>
        <p:blipFill>
          <a:blip r:embed="rId2" cstate="print"/>
          <a:stretch>
            <a:fillRect/>
          </a:stretch>
        </p:blipFill>
        <p:spPr>
          <a:xfrm>
            <a:off x="3214678" y="1071546"/>
            <a:ext cx="3326800" cy="221923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4348" y="1"/>
            <a:ext cx="7772400" cy="1285860"/>
          </a:xfrm>
        </p:spPr>
        <p:txBody>
          <a:bodyPr/>
          <a:lstStyle/>
          <a:p>
            <a:r>
              <a:rPr lang="cs-CZ" b="1" dirty="0" smtClean="0">
                <a:solidFill>
                  <a:srgbClr val="0070C0"/>
                </a:solidFill>
              </a:rPr>
              <a:t>Volný čas</a:t>
            </a:r>
            <a:endParaRPr lang="cs-CZ" b="1" dirty="0">
              <a:solidFill>
                <a:srgbClr val="0070C0"/>
              </a:solidFill>
            </a:endParaRPr>
          </a:p>
        </p:txBody>
      </p:sp>
      <p:sp>
        <p:nvSpPr>
          <p:cNvPr id="3" name="Podnadpis 2"/>
          <p:cNvSpPr>
            <a:spLocks noGrp="1"/>
          </p:cNvSpPr>
          <p:nvPr>
            <p:ph type="subTitle" idx="1"/>
          </p:nvPr>
        </p:nvSpPr>
        <p:spPr>
          <a:xfrm>
            <a:off x="0" y="1142984"/>
            <a:ext cx="8001024" cy="5500726"/>
          </a:xfrm>
        </p:spPr>
        <p:txBody>
          <a:bodyPr>
            <a:noAutofit/>
          </a:bodyPr>
          <a:lstStyle/>
          <a:p>
            <a:pPr algn="l"/>
            <a:r>
              <a:rPr lang="cs-CZ" sz="3000" b="1" u="sng" dirty="0" smtClean="0">
                <a:solidFill>
                  <a:srgbClr val="0070C0"/>
                </a:solidFill>
              </a:rPr>
              <a:t>Množství společně stráveného času</a:t>
            </a:r>
          </a:p>
          <a:p>
            <a:pPr algn="l">
              <a:buFont typeface="Arial" pitchFamily="34" charset="0"/>
              <a:buChar char="•"/>
            </a:pPr>
            <a:r>
              <a:rPr lang="cs-CZ" sz="2800" dirty="0" smtClean="0"/>
              <a:t> 17 jedinců uvádí méně času na sebe, 3 beze změny</a:t>
            </a:r>
          </a:p>
          <a:p>
            <a:pPr algn="l">
              <a:buFont typeface="Arial" pitchFamily="34" charset="0"/>
              <a:buChar char="•"/>
            </a:pPr>
            <a:r>
              <a:rPr lang="cs-CZ" sz="2800" dirty="0" smtClean="0"/>
              <a:t> Změna v rozložení volného času</a:t>
            </a:r>
          </a:p>
          <a:p>
            <a:pPr algn="l">
              <a:buFont typeface="Arial" pitchFamily="34" charset="0"/>
              <a:buChar char="•"/>
            </a:pPr>
            <a:r>
              <a:rPr lang="cs-CZ" sz="2800" dirty="0" smtClean="0"/>
              <a:t> 7 párů si na sebe najde čas</a:t>
            </a:r>
          </a:p>
          <a:p>
            <a:pPr algn="l">
              <a:buFont typeface="Arial" pitchFamily="34" charset="0"/>
              <a:buChar char="•"/>
            </a:pPr>
            <a:r>
              <a:rPr lang="cs-CZ" sz="2800" dirty="0"/>
              <a:t> </a:t>
            </a:r>
            <a:r>
              <a:rPr lang="cs-CZ" sz="2800" dirty="0" smtClean="0"/>
              <a:t>Roli hraje možnost hlídání dětí- 2 páry nemají  možnost nechat si děti pohlídat</a:t>
            </a:r>
          </a:p>
          <a:p>
            <a:pPr algn="l"/>
            <a:endParaRPr lang="cs-CZ" sz="2400" i="1" dirty="0"/>
          </a:p>
          <a:p>
            <a:pPr algn="l"/>
            <a:r>
              <a:rPr lang="cs-CZ" sz="2400" i="1" dirty="0" smtClean="0"/>
              <a:t>„…., takže </a:t>
            </a:r>
            <a:r>
              <a:rPr lang="cs-CZ" sz="2400" i="1" dirty="0"/>
              <a:t>zatím se dá říct, </a:t>
            </a:r>
            <a:r>
              <a:rPr lang="cs-CZ" sz="2400" i="1" dirty="0" smtClean="0"/>
              <a:t>že bychom</a:t>
            </a:r>
          </a:p>
          <a:p>
            <a:pPr algn="l"/>
            <a:r>
              <a:rPr lang="cs-CZ" sz="2400" i="1" dirty="0" smtClean="0"/>
              <a:t> </a:t>
            </a:r>
            <a:r>
              <a:rPr lang="cs-CZ" sz="2400" i="1" dirty="0"/>
              <a:t>strávili nějaký čas bez holek, tak to ne. </a:t>
            </a:r>
            <a:endParaRPr lang="cs-CZ" sz="2400" i="1" dirty="0" smtClean="0"/>
          </a:p>
          <a:p>
            <a:pPr algn="l"/>
            <a:r>
              <a:rPr lang="cs-CZ" sz="2400" i="1" dirty="0" smtClean="0"/>
              <a:t>Téměř </a:t>
            </a:r>
            <a:r>
              <a:rPr lang="cs-CZ" sz="2400" i="1" dirty="0"/>
              <a:t>vůbec. Jednou jsme byli v kině za </a:t>
            </a:r>
            <a:endParaRPr lang="cs-CZ" sz="2400" i="1" dirty="0" smtClean="0"/>
          </a:p>
          <a:p>
            <a:pPr algn="l"/>
            <a:r>
              <a:rPr lang="cs-CZ" sz="2400" i="1" dirty="0" smtClean="0"/>
              <a:t>ty </a:t>
            </a:r>
            <a:r>
              <a:rPr lang="cs-CZ" sz="2400" i="1" dirty="0"/>
              <a:t>tři roky</a:t>
            </a:r>
            <a:r>
              <a:rPr lang="cs-CZ" sz="2400" i="1" dirty="0" smtClean="0"/>
              <a:t>.“ </a:t>
            </a:r>
            <a:endParaRPr lang="cs-CZ" sz="2400" u="sng" dirty="0" smtClean="0"/>
          </a:p>
        </p:txBody>
      </p:sp>
      <p:pic>
        <p:nvPicPr>
          <p:cNvPr id="17410" name="Picture 2" descr="Výsledek obrázku pro couple dinner"/>
          <p:cNvPicPr>
            <a:picLocks noChangeAspect="1" noChangeArrowheads="1"/>
          </p:cNvPicPr>
          <p:nvPr/>
        </p:nvPicPr>
        <p:blipFill>
          <a:blip r:embed="rId2" cstate="print"/>
          <a:srcRect/>
          <a:stretch>
            <a:fillRect/>
          </a:stretch>
        </p:blipFill>
        <p:spPr bwMode="auto">
          <a:xfrm>
            <a:off x="5072066" y="4143380"/>
            <a:ext cx="3850468" cy="256697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family-on-holiday.jpg.pagespeed.ce.7I1kCXg1xs.jpg"/>
          <p:cNvPicPr>
            <a:picLocks noChangeAspect="1"/>
          </p:cNvPicPr>
          <p:nvPr/>
        </p:nvPicPr>
        <p:blipFill>
          <a:blip r:embed="rId2"/>
          <a:stretch>
            <a:fillRect/>
          </a:stretch>
        </p:blipFill>
        <p:spPr>
          <a:xfrm>
            <a:off x="6000760" y="4714884"/>
            <a:ext cx="3003400" cy="2000264"/>
          </a:xfrm>
          <a:prstGeom prst="rect">
            <a:avLst/>
          </a:prstGeom>
        </p:spPr>
      </p:pic>
      <p:sp>
        <p:nvSpPr>
          <p:cNvPr id="3" name="Podnadpis 2"/>
          <p:cNvSpPr>
            <a:spLocks noGrp="1"/>
          </p:cNvSpPr>
          <p:nvPr>
            <p:ph type="subTitle" idx="1"/>
          </p:nvPr>
        </p:nvSpPr>
        <p:spPr>
          <a:xfrm>
            <a:off x="0" y="357166"/>
            <a:ext cx="6643734" cy="6215106"/>
          </a:xfrm>
        </p:spPr>
        <p:txBody>
          <a:bodyPr>
            <a:normAutofit/>
          </a:bodyPr>
          <a:lstStyle/>
          <a:p>
            <a:pPr algn="l"/>
            <a:r>
              <a:rPr lang="cs-CZ" b="1" u="sng" dirty="0" smtClean="0">
                <a:solidFill>
                  <a:srgbClr val="0070C0"/>
                </a:solidFill>
              </a:rPr>
              <a:t>Náplň volného času</a:t>
            </a:r>
          </a:p>
          <a:p>
            <a:pPr algn="l">
              <a:buFont typeface="Arial" pitchFamily="34" charset="0"/>
              <a:buChar char="•"/>
            </a:pPr>
            <a:r>
              <a:rPr lang="cs-CZ" dirty="0" smtClean="0"/>
              <a:t> Méně časově náročných aktivit</a:t>
            </a:r>
          </a:p>
          <a:p>
            <a:pPr algn="l">
              <a:buFont typeface="Arial" pitchFamily="34" charset="0"/>
              <a:buChar char="•"/>
            </a:pPr>
            <a:r>
              <a:rPr lang="cs-CZ" dirty="0" smtClean="0"/>
              <a:t> Omezení společných zálib</a:t>
            </a:r>
          </a:p>
          <a:p>
            <a:pPr algn="l">
              <a:buFont typeface="Arial" pitchFamily="34" charset="0"/>
              <a:buChar char="•"/>
            </a:pPr>
            <a:r>
              <a:rPr lang="cs-CZ" dirty="0" smtClean="0"/>
              <a:t> Děti jako nová náplň volného času</a:t>
            </a:r>
          </a:p>
          <a:p>
            <a:pPr algn="l"/>
            <a:endParaRPr lang="cs-CZ" dirty="0" smtClean="0"/>
          </a:p>
          <a:p>
            <a:pPr algn="l"/>
            <a:r>
              <a:rPr lang="cs-CZ" sz="2600" i="1" dirty="0"/>
              <a:t>„</a:t>
            </a:r>
            <a:r>
              <a:rPr lang="cs-CZ" sz="2400" i="1" dirty="0"/>
              <a:t>Tak to úplně. Teď se všechno točí jenom </a:t>
            </a:r>
            <a:endParaRPr lang="cs-CZ" sz="2400" i="1" dirty="0" smtClean="0"/>
          </a:p>
          <a:p>
            <a:pPr algn="l"/>
            <a:r>
              <a:rPr lang="cs-CZ" sz="2400" i="1" dirty="0" smtClean="0"/>
              <a:t>kolem </a:t>
            </a:r>
            <a:r>
              <a:rPr lang="cs-CZ" sz="2400" i="1" dirty="0"/>
              <a:t>dětí. Vybíráme procházku, aby </a:t>
            </a:r>
            <a:r>
              <a:rPr lang="cs-CZ" sz="2400" i="1" dirty="0" smtClean="0"/>
              <a:t>to</a:t>
            </a:r>
          </a:p>
          <a:p>
            <a:pPr algn="l"/>
            <a:r>
              <a:rPr lang="cs-CZ" sz="2400" i="1" dirty="0" smtClean="0"/>
              <a:t> děti ušly</a:t>
            </a:r>
            <a:r>
              <a:rPr lang="cs-CZ" sz="2400" i="1" dirty="0"/>
              <a:t>. Náplň se přizpůsobila hodně jim</a:t>
            </a:r>
            <a:r>
              <a:rPr lang="cs-CZ" sz="2600" i="1" dirty="0" smtClean="0"/>
              <a:t>.</a:t>
            </a:r>
          </a:p>
          <a:p>
            <a:pPr algn="l"/>
            <a:r>
              <a:rPr lang="cs-CZ" sz="2600" i="1" dirty="0" smtClean="0"/>
              <a:t> </a:t>
            </a:r>
            <a:endParaRPr lang="cs-CZ" sz="2600" dirty="0"/>
          </a:p>
          <a:p>
            <a:pPr algn="l"/>
            <a:r>
              <a:rPr lang="cs-CZ" sz="2400" i="1" dirty="0" smtClean="0"/>
              <a:t>„Samozřejmě tím, že jsou dvojčata, tak přibyla jako náplň starání se o děti, takže jako více méně se dnes všechno točí kolem dětí.“</a:t>
            </a:r>
            <a:endParaRPr lang="cs-CZ" sz="2400" dirty="0"/>
          </a:p>
        </p:txBody>
      </p:sp>
      <p:pic>
        <p:nvPicPr>
          <p:cNvPr id="8" name="Obrázek 7" descr="p_101263120.jpg"/>
          <p:cNvPicPr>
            <a:picLocks noChangeAspect="1"/>
          </p:cNvPicPr>
          <p:nvPr/>
        </p:nvPicPr>
        <p:blipFill>
          <a:blip r:embed="rId3"/>
          <a:stretch>
            <a:fillRect/>
          </a:stretch>
        </p:blipFill>
        <p:spPr>
          <a:xfrm>
            <a:off x="6500826" y="1357298"/>
            <a:ext cx="2342441" cy="312325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gI_94393_laundry.jpg"/>
          <p:cNvPicPr>
            <a:picLocks noChangeAspect="1"/>
          </p:cNvPicPr>
          <p:nvPr/>
        </p:nvPicPr>
        <p:blipFill>
          <a:blip r:embed="rId2"/>
          <a:stretch>
            <a:fillRect/>
          </a:stretch>
        </p:blipFill>
        <p:spPr>
          <a:xfrm>
            <a:off x="142844" y="857232"/>
            <a:ext cx="2612553" cy="4000528"/>
          </a:xfrm>
          <a:prstGeom prst="rect">
            <a:avLst/>
          </a:prstGeom>
        </p:spPr>
      </p:pic>
      <p:sp>
        <p:nvSpPr>
          <p:cNvPr id="3" name="Podnadpis 2"/>
          <p:cNvSpPr>
            <a:spLocks noGrp="1"/>
          </p:cNvSpPr>
          <p:nvPr>
            <p:ph type="subTitle" idx="1"/>
          </p:nvPr>
        </p:nvSpPr>
        <p:spPr>
          <a:xfrm>
            <a:off x="571472" y="357166"/>
            <a:ext cx="8786874" cy="6072230"/>
          </a:xfrm>
        </p:spPr>
        <p:txBody>
          <a:bodyPr>
            <a:normAutofit fontScale="92500"/>
          </a:bodyPr>
          <a:lstStyle/>
          <a:p>
            <a:pPr marL="2160000" algn="l">
              <a:spcBef>
                <a:spcPts val="1800"/>
              </a:spcBef>
            </a:pPr>
            <a:r>
              <a:rPr lang="cs-CZ" sz="3500" b="1" u="sng" dirty="0" smtClean="0">
                <a:solidFill>
                  <a:srgbClr val="0070C0"/>
                </a:solidFill>
              </a:rPr>
              <a:t>Osobní volný čas</a:t>
            </a:r>
          </a:p>
          <a:p>
            <a:pPr marL="2160000" algn="l">
              <a:spcBef>
                <a:spcPts val="1800"/>
              </a:spcBef>
              <a:buFont typeface="Arial" pitchFamily="34" charset="0"/>
              <a:buChar char="•"/>
            </a:pPr>
            <a:r>
              <a:rPr lang="cs-CZ" dirty="0" smtClean="0"/>
              <a:t> Ženy uvádí minimum volného času</a:t>
            </a:r>
          </a:p>
          <a:p>
            <a:pPr marL="2160000" algn="l">
              <a:spcBef>
                <a:spcPts val="1800"/>
              </a:spcBef>
              <a:buFont typeface="Arial" pitchFamily="34" charset="0"/>
              <a:buChar char="•"/>
            </a:pPr>
            <a:r>
              <a:rPr lang="cs-CZ" dirty="0" smtClean="0"/>
              <a:t> Muži uvádí  jen částečné omezení volného času</a:t>
            </a:r>
          </a:p>
          <a:p>
            <a:pPr marL="2160000" algn="l">
              <a:spcBef>
                <a:spcPts val="1800"/>
              </a:spcBef>
              <a:buFont typeface="Arial" pitchFamily="34" charset="0"/>
              <a:buChar char="•"/>
            </a:pPr>
            <a:r>
              <a:rPr lang="cs-CZ" dirty="0" smtClean="0"/>
              <a:t> </a:t>
            </a:r>
            <a:r>
              <a:rPr lang="cs-CZ" dirty="0" smtClean="0"/>
              <a:t>Vytvoření rozvrhu volného času</a:t>
            </a:r>
          </a:p>
          <a:p>
            <a:pPr marL="2160000" algn="l">
              <a:spcBef>
                <a:spcPts val="1800"/>
              </a:spcBef>
              <a:buFont typeface="Arial" pitchFamily="34" charset="0"/>
              <a:buChar char="•"/>
            </a:pPr>
            <a:r>
              <a:rPr lang="cs-CZ" dirty="0" smtClean="0"/>
              <a:t> Vzájemná podpora v trávení volného        času mimo rodinu</a:t>
            </a:r>
          </a:p>
          <a:p>
            <a:pPr algn="l"/>
            <a:endParaRPr lang="cs-CZ" dirty="0"/>
          </a:p>
          <a:p>
            <a:pPr algn="l"/>
            <a:r>
              <a:rPr lang="cs-CZ" sz="2600" i="1" dirty="0"/>
              <a:t>„Volný čas se změnil poměrně dost. </a:t>
            </a:r>
            <a:r>
              <a:rPr lang="cs-CZ" sz="2600" i="1" dirty="0" smtClean="0"/>
              <a:t>Hlavně </a:t>
            </a:r>
            <a:r>
              <a:rPr lang="cs-CZ" sz="2600" i="1" dirty="0"/>
              <a:t>první rok, do toho roku, </a:t>
            </a:r>
            <a:r>
              <a:rPr lang="cs-CZ" sz="2600" i="1" dirty="0" err="1"/>
              <a:t>roku</a:t>
            </a:r>
            <a:r>
              <a:rPr lang="cs-CZ" sz="2600" i="1" dirty="0"/>
              <a:t> a půl. To byl veškerý čas jenom pro ně. Veškeré moje aktivity, koníčky šly absolutně stranou, </a:t>
            </a:r>
            <a:r>
              <a:rPr lang="cs-CZ" sz="2600" i="1" dirty="0" smtClean="0"/>
              <a:t>protože </a:t>
            </a:r>
            <a:r>
              <a:rPr lang="cs-CZ" sz="2600" i="1" dirty="0"/>
              <a:t>se to nedalo zvládat</a:t>
            </a:r>
            <a:r>
              <a:rPr lang="cs-CZ" sz="2600" i="1" dirty="0" smtClean="0"/>
              <a:t>.“</a:t>
            </a:r>
            <a:endParaRPr lang="cs-CZ" sz="2600" dirty="0" smtClean="0"/>
          </a:p>
          <a:p>
            <a:pPr algn="l"/>
            <a:endParaRPr lang="cs-CZ" dirty="0"/>
          </a:p>
          <a:p>
            <a:pPr algn="l"/>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images.png"/>
          <p:cNvPicPr>
            <a:picLocks noChangeAspect="1"/>
          </p:cNvPicPr>
          <p:nvPr/>
        </p:nvPicPr>
        <p:blipFill>
          <a:blip r:embed="rId2"/>
          <a:stretch>
            <a:fillRect/>
          </a:stretch>
        </p:blipFill>
        <p:spPr>
          <a:xfrm>
            <a:off x="6500826" y="0"/>
            <a:ext cx="2285984" cy="1888019"/>
          </a:xfrm>
          <a:prstGeom prst="rect">
            <a:avLst/>
          </a:prstGeom>
        </p:spPr>
      </p:pic>
      <p:sp>
        <p:nvSpPr>
          <p:cNvPr id="2" name="Nadpis 1"/>
          <p:cNvSpPr>
            <a:spLocks noGrp="1"/>
          </p:cNvSpPr>
          <p:nvPr>
            <p:ph type="ctrTitle"/>
          </p:nvPr>
        </p:nvSpPr>
        <p:spPr>
          <a:xfrm>
            <a:off x="642910" y="1"/>
            <a:ext cx="7715304" cy="1071545"/>
          </a:xfrm>
        </p:spPr>
        <p:txBody>
          <a:bodyPr>
            <a:normAutofit fontScale="90000"/>
          </a:bodyPr>
          <a:lstStyle/>
          <a:p>
            <a:r>
              <a:rPr lang="cs-CZ" b="1" dirty="0" smtClean="0">
                <a:solidFill>
                  <a:srgbClr val="0070C0"/>
                </a:solidFill>
              </a:rPr>
              <a:t/>
            </a:r>
            <a:br>
              <a:rPr lang="cs-CZ" b="1" dirty="0" smtClean="0">
                <a:solidFill>
                  <a:srgbClr val="0070C0"/>
                </a:solidFill>
              </a:rPr>
            </a:br>
            <a:r>
              <a:rPr lang="cs-CZ" sz="4900" b="1" dirty="0" smtClean="0">
                <a:solidFill>
                  <a:srgbClr val="0070C0"/>
                </a:solidFill>
              </a:rPr>
              <a:t>Komunikace</a:t>
            </a:r>
            <a:br>
              <a:rPr lang="cs-CZ" sz="4900" b="1" dirty="0" smtClean="0">
                <a:solidFill>
                  <a:srgbClr val="0070C0"/>
                </a:solidFill>
              </a:rPr>
            </a:br>
            <a:endParaRPr lang="cs-CZ" sz="4900" b="1" dirty="0">
              <a:solidFill>
                <a:srgbClr val="0070C0"/>
              </a:solidFill>
            </a:endParaRPr>
          </a:p>
        </p:txBody>
      </p:sp>
      <p:sp>
        <p:nvSpPr>
          <p:cNvPr id="3" name="Podnadpis 2"/>
          <p:cNvSpPr>
            <a:spLocks noGrp="1"/>
          </p:cNvSpPr>
          <p:nvPr>
            <p:ph type="subTitle" idx="1"/>
          </p:nvPr>
        </p:nvSpPr>
        <p:spPr>
          <a:xfrm>
            <a:off x="0" y="1142984"/>
            <a:ext cx="8929718" cy="5715016"/>
          </a:xfrm>
        </p:spPr>
        <p:txBody>
          <a:bodyPr>
            <a:normAutofit fontScale="92500" lnSpcReduction="10000"/>
          </a:bodyPr>
          <a:lstStyle/>
          <a:p>
            <a:pPr algn="l">
              <a:spcAft>
                <a:spcPts val="600"/>
              </a:spcAft>
            </a:pPr>
            <a:r>
              <a:rPr lang="cs-CZ" sz="3500" b="1" u="sng" dirty="0" smtClean="0">
                <a:solidFill>
                  <a:srgbClr val="0070C0"/>
                </a:solidFill>
              </a:rPr>
              <a:t>Množství vzájemné </a:t>
            </a:r>
            <a:r>
              <a:rPr lang="cs-CZ" sz="3500" b="1" u="sng" dirty="0" smtClean="0">
                <a:solidFill>
                  <a:srgbClr val="0070C0"/>
                </a:solidFill>
              </a:rPr>
              <a:t>komunikace</a:t>
            </a:r>
            <a:endParaRPr lang="cs-CZ" sz="3500" b="1" u="sng" dirty="0" smtClean="0">
              <a:solidFill>
                <a:srgbClr val="0070C0"/>
              </a:solidFill>
            </a:endParaRPr>
          </a:p>
          <a:p>
            <a:pPr algn="l">
              <a:spcAft>
                <a:spcPts val="600"/>
              </a:spcAft>
              <a:buFont typeface="Arial" pitchFamily="34" charset="0"/>
              <a:buChar char="•"/>
            </a:pPr>
            <a:r>
              <a:rPr lang="cs-CZ" dirty="0" smtClean="0"/>
              <a:t> </a:t>
            </a:r>
            <a:r>
              <a:rPr lang="cs-CZ" sz="3500" dirty="0" smtClean="0"/>
              <a:t>Muži-komunikace </a:t>
            </a:r>
            <a:r>
              <a:rPr lang="cs-CZ" sz="3500" dirty="0" smtClean="0"/>
              <a:t>bez změny, ženy-méně </a:t>
            </a:r>
            <a:r>
              <a:rPr lang="cs-CZ" sz="3500" dirty="0" smtClean="0"/>
              <a:t>komunikace</a:t>
            </a:r>
          </a:p>
          <a:p>
            <a:pPr algn="l">
              <a:buFont typeface="Arial" pitchFamily="34" charset="0"/>
              <a:buChar char="•"/>
            </a:pPr>
            <a:r>
              <a:rPr lang="cs-CZ" sz="3500" dirty="0" smtClean="0"/>
              <a:t> Změna zejména obsahu </a:t>
            </a:r>
            <a:r>
              <a:rPr lang="cs-CZ" sz="3500" dirty="0" smtClean="0"/>
              <a:t>komunikace</a:t>
            </a:r>
          </a:p>
          <a:p>
            <a:pPr algn="l">
              <a:buFont typeface="Arial" pitchFamily="34" charset="0"/>
              <a:buChar char="•"/>
            </a:pPr>
            <a:endParaRPr lang="cs-CZ" sz="3500" dirty="0"/>
          </a:p>
          <a:p>
            <a:pPr algn="l"/>
            <a:r>
              <a:rPr lang="cs-CZ" i="1" dirty="0"/>
              <a:t>„</a:t>
            </a:r>
            <a:r>
              <a:rPr lang="cs-CZ" sz="2400" i="1" dirty="0"/>
              <a:t>Nezdá se mi, že by se to nějak změnilo</a:t>
            </a:r>
            <a:r>
              <a:rPr lang="cs-CZ" sz="2400" i="1" dirty="0" smtClean="0"/>
              <a:t>. </a:t>
            </a:r>
            <a:r>
              <a:rPr lang="cs-CZ" sz="2400" i="1" dirty="0"/>
              <a:t>Nezdá se </a:t>
            </a:r>
            <a:r>
              <a:rPr lang="cs-CZ" sz="2400" i="1" dirty="0" smtClean="0"/>
              <a:t>mi, že </a:t>
            </a:r>
            <a:r>
              <a:rPr lang="cs-CZ" sz="2400" i="1" dirty="0"/>
              <a:t>bychom se bavili míň nebo víc, to mi přijde nastejno</a:t>
            </a:r>
            <a:r>
              <a:rPr lang="cs-CZ" sz="2400" i="1" dirty="0" smtClean="0"/>
              <a:t>.“</a:t>
            </a:r>
          </a:p>
          <a:p>
            <a:pPr algn="l"/>
            <a:endParaRPr lang="cs-CZ" sz="2400" i="1" dirty="0" smtClean="0"/>
          </a:p>
          <a:p>
            <a:pPr algn="l"/>
            <a:r>
              <a:rPr lang="cs-CZ" sz="2400" i="1" dirty="0" smtClean="0"/>
              <a:t> </a:t>
            </a:r>
            <a:r>
              <a:rPr lang="cs-CZ" sz="2400" i="1" dirty="0"/>
              <a:t>„Té komunikace je málo. Za prvé je to i únavou a za </a:t>
            </a:r>
            <a:r>
              <a:rPr lang="cs-CZ" sz="2400" i="1" dirty="0" smtClean="0"/>
              <a:t>druhé </a:t>
            </a:r>
            <a:r>
              <a:rPr lang="cs-CZ" sz="2400" i="1" dirty="0"/>
              <a:t>ten čas, kdy jsme jenom sami, je taky daleko </a:t>
            </a:r>
            <a:r>
              <a:rPr lang="cs-CZ" sz="2400" i="1" dirty="0" smtClean="0"/>
              <a:t>méně</a:t>
            </a:r>
            <a:r>
              <a:rPr lang="cs-CZ" sz="2400" i="1" dirty="0" smtClean="0"/>
              <a:t>.“</a:t>
            </a:r>
          </a:p>
          <a:p>
            <a:pPr algn="l"/>
            <a:endParaRPr lang="cs-CZ" sz="2400" i="1" dirty="0" smtClean="0"/>
          </a:p>
          <a:p>
            <a:pPr algn="l"/>
            <a:r>
              <a:rPr lang="cs-CZ" sz="2400" i="1" dirty="0" smtClean="0"/>
              <a:t>„Na to není moc čas, protože ty </a:t>
            </a:r>
            <a:r>
              <a:rPr lang="cs-CZ" sz="2400" i="1" dirty="0" err="1" smtClean="0"/>
              <a:t>děcka</a:t>
            </a:r>
            <a:r>
              <a:rPr lang="cs-CZ" sz="2400" i="1" dirty="0" smtClean="0"/>
              <a:t> jsou všude a pořád. Dokud nespí, tak si nemáme šanci </a:t>
            </a:r>
            <a:r>
              <a:rPr lang="cs-CZ" sz="2400" i="1" dirty="0" err="1" smtClean="0"/>
              <a:t>pokecat</a:t>
            </a:r>
            <a:r>
              <a:rPr lang="cs-CZ" sz="2400" i="1" dirty="0" smtClean="0"/>
              <a:t>.“</a:t>
            </a:r>
            <a:endParaRPr lang="cs-CZ" sz="2400" dirty="0" smtClean="0"/>
          </a:p>
          <a:p>
            <a:pPr algn="l"/>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2948</TotalTime>
  <Words>1021</Words>
  <Application>Microsoft Office PowerPoint</Application>
  <PresentationFormat>Předvádění na obrazovce (4:3)</PresentationFormat>
  <Paragraphs>181</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Motiv sady Office</vt:lpstr>
      <vt:lpstr>Snímek 1</vt:lpstr>
      <vt:lpstr>Přechod k rodičovství</vt:lpstr>
      <vt:lpstr>Rodičovství s dvojčaty</vt:lpstr>
      <vt:lpstr>Cíl výzkumu</vt:lpstr>
      <vt:lpstr>Výzkumný soubor</vt:lpstr>
      <vt:lpstr>Volný čas</vt:lpstr>
      <vt:lpstr>Snímek 7</vt:lpstr>
      <vt:lpstr>Snímek 8</vt:lpstr>
      <vt:lpstr> Komunikace </vt:lpstr>
      <vt:lpstr>Snímek 10</vt:lpstr>
      <vt:lpstr>Snímek 11</vt:lpstr>
      <vt:lpstr>Snímek 12</vt:lpstr>
      <vt:lpstr> Sociální kontakty </vt:lpstr>
      <vt:lpstr>  </vt:lpstr>
      <vt:lpstr> Domácnost </vt:lpstr>
      <vt:lpstr>Snímek 16</vt:lpstr>
      <vt:lpstr> Změny v životě </vt:lpstr>
      <vt:lpstr>  </vt:lpstr>
      <vt:lpstr>  </vt:lpstr>
      <vt:lpstr>  </vt:lpstr>
      <vt:lpstr> Doporučení rodičům </vt:lpstr>
      <vt:lpstr>Snímek 22</vt:lpstr>
      <vt:lpstr>Snímek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Lucinka</dc:creator>
  <cp:lastModifiedBy>Lucinka</cp:lastModifiedBy>
  <cp:revision>188</cp:revision>
  <dcterms:created xsi:type="dcterms:W3CDTF">2016-11-05T14:21:59Z</dcterms:created>
  <dcterms:modified xsi:type="dcterms:W3CDTF">2016-11-14T20:57:09Z</dcterms:modified>
</cp:coreProperties>
</file>