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17" r:id="rId2"/>
    <p:sldId id="262" r:id="rId3"/>
    <p:sldId id="265" r:id="rId4"/>
    <p:sldId id="258" r:id="rId5"/>
    <p:sldId id="257" r:id="rId6"/>
    <p:sldId id="268" r:id="rId7"/>
    <p:sldId id="269" r:id="rId8"/>
    <p:sldId id="276" r:id="rId9"/>
    <p:sldId id="318" r:id="rId10"/>
    <p:sldId id="270" r:id="rId11"/>
    <p:sldId id="272" r:id="rId12"/>
    <p:sldId id="273" r:id="rId13"/>
    <p:sldId id="274" r:id="rId14"/>
    <p:sldId id="278" r:id="rId15"/>
    <p:sldId id="283" r:id="rId16"/>
    <p:sldId id="279" r:id="rId17"/>
    <p:sldId id="282" r:id="rId18"/>
    <p:sldId id="284" r:id="rId19"/>
    <p:sldId id="285" r:id="rId20"/>
    <p:sldId id="286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12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87" cy="496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137" y="1"/>
            <a:ext cx="2944987" cy="496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209D2-1F78-4EBF-B445-805B4812EA43}" type="datetimeFigureOut">
              <a:rPr lang="cs-CZ" smtClean="0"/>
              <a:pPr/>
              <a:t>19. 11. 2015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686"/>
            <a:ext cx="2944987" cy="4962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137" y="9428686"/>
            <a:ext cx="2944987" cy="4962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63C6-4AC0-4940-B44E-CCC04FF46E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10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054BC785-809B-4415-8DEC-CBE561057EE6}" type="datetimeFigureOut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2102DCD-C211-485F-A333-BC7FAE4A473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16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Zařízení se musí zabývat i prostředím vzdělávání, nejen programem. Musí se vyjádřit k potřebě přidané hodnoty. Je to i dnes ve vyhlášce č. 73/2005 Sb.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02DCD-C211-485F-A333-BC7FAE4A473A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58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Odbočka – individuální integrace žáků s programem základní školy speciální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02DCD-C211-485F-A333-BC7FAE4A473A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21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202-A100-4573-97CD-7FE76E3C931B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0E5F-6F85-4FAE-9A61-EB5BB2769683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B914-D4FD-49C2-A946-BABC8E2B43AB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758D-A980-4E81-B650-D770432EB8C3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D3D2-20F1-4533-877B-A81BD1BDE74A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BFC-56E8-4C36-AA3A-F46693B8DE27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576-BA88-40D9-A169-B559E8CF19CF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4941-9BE2-405B-94EA-DC2428B892DD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1B6C-1567-4C3F-A8FA-2F17FD6C2E90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CC77-20A7-4A13-8BD7-A60044FE7693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818-9C33-4B22-9B33-80316045D311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C7E5A4-212F-4575-BED1-456503980AAF}" type="datetime1">
              <a:rPr lang="cs-CZ" smtClean="0"/>
              <a:pPr/>
              <a:t>19. 11. 2015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Novela školského zákona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B4DECF-B4F7-42CD-8FC4-77A13C81130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552710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Dvojčata ve Škole </a:t>
            </a:r>
            <a:br>
              <a:rPr lang="cs-CZ" sz="4000" dirty="0" smtClean="0"/>
            </a:br>
            <a:r>
              <a:rPr lang="cs-CZ" sz="1800" dirty="0" smtClean="0">
                <a:latin typeface="Arial Narrow" panose="020B0606020202030204" pitchFamily="34" charset="0"/>
              </a:rPr>
              <a:t>Mgr. Eva </a:t>
            </a:r>
            <a:r>
              <a:rPr lang="cs-CZ" sz="1800" dirty="0" err="1" smtClean="0">
                <a:latin typeface="Arial Narrow" panose="020B0606020202030204" pitchFamily="34" charset="0"/>
              </a:rPr>
              <a:t>KutÁČovÁ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08" y="1556792"/>
            <a:ext cx="7723584" cy="514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 smtClean="0"/>
              <a:t>ŠKOLNÍ ZRALOST U DVOJČAT</a:t>
            </a:r>
            <a:endParaRPr lang="cs-CZ" sz="32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95400"/>
            <a:ext cx="8830816" cy="4809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V každém případě je třeba </a:t>
            </a:r>
            <a:r>
              <a:rPr lang="cs-CZ" sz="2400" b="1" dirty="0" smtClean="0"/>
              <a:t>posuzovat školní zralost každého                    z dvojčat individuálně. </a:t>
            </a:r>
          </a:p>
          <a:p>
            <a:pPr marL="0" indent="0" algn="just">
              <a:buNone/>
            </a:pPr>
            <a:r>
              <a:rPr lang="cs-CZ" sz="2400" dirty="0" smtClean="0"/>
              <a:t>Pokud si rodiče nejsou jisti s tím, zda by měly mít jejich děti odklad či jít do školy bez odkladu, mohou jistě využít více možností,                   kde získat informace: </a:t>
            </a:r>
          </a:p>
          <a:p>
            <a:pPr marL="0" indent="0" algn="just">
              <a:buNone/>
            </a:pPr>
            <a:r>
              <a:rPr lang="cs-CZ" sz="2400" dirty="0" smtClean="0"/>
              <a:t>- důležitým zdrojem informací o tom, jak jsou schopné děti pracovat v kolektivu vrstevníků jsou bezesporu </a:t>
            </a:r>
            <a:r>
              <a:rPr lang="cs-CZ" sz="2400" b="1" dirty="0" smtClean="0"/>
              <a:t>paní učitelky  v MŠ</a:t>
            </a:r>
            <a:r>
              <a:rPr lang="cs-CZ" sz="2400" dirty="0" smtClean="0"/>
              <a:t>, které děti znají většinou již více let, sledují jejich vývoj, dokáží odhadnout                  s jakými činnostmi by mohly mít po nástupu do školy problém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400" b="1" dirty="0" smtClean="0"/>
              <a:t>paní učitelky během zápisu</a:t>
            </a:r>
            <a:r>
              <a:rPr lang="cs-CZ" sz="2400" dirty="0" smtClean="0"/>
              <a:t>, kdy mají srovnání s ostatními dětmi, ale výkony dětí mohou být ovlivněny novou situací, neznámým prostředím, časovým tlakem….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- dětský lékař, </a:t>
            </a:r>
            <a:r>
              <a:rPr lang="cs-CZ" sz="2400" dirty="0" smtClean="0"/>
              <a:t>případně další odborníci, kteří s dítětem pracují – logoped, psycholog, odborní lékaři…</a:t>
            </a:r>
          </a:p>
          <a:p>
            <a:pPr algn="just">
              <a:buFontTx/>
              <a:buChar char="-"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K žádosti o OŠD musí být dodáno dle platné legislativy </a:t>
            </a:r>
            <a:r>
              <a:rPr lang="cs-CZ" sz="2400" b="1" dirty="0" smtClean="0"/>
              <a:t>doporučení školského poradenského zařízení </a:t>
            </a:r>
            <a:r>
              <a:rPr lang="cs-CZ" sz="2400" dirty="0" smtClean="0"/>
              <a:t>(PPP, SPC), žádost o OŠD musí rodiče doručit ŘŠ do 31.5. kalendářního roku. Není tudíž nutné, aby měli rodiče doporučení k OŠD již                 k zápisu do školy, není to ani vhodné, protože právě v tomto období mohou děti udělat za krátký časový úsek (např. ¼ roku) i poměrně velký pokrok.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0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cap="none" dirty="0" smtClean="0"/>
              <a:t>OŠD jen u jednoho dvojčete? </a:t>
            </a:r>
            <a:endParaRPr lang="cs-CZ" sz="36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600" dirty="0" smtClean="0"/>
              <a:t>Při zjišťování připravenosti dětí na školní docházku může nastat situace, že bude nezralé pouze jedno dvojče. </a:t>
            </a:r>
          </a:p>
          <a:p>
            <a:pPr marL="0" indent="0" algn="just">
              <a:buNone/>
            </a:pPr>
            <a:r>
              <a:rPr lang="cs-CZ" sz="2600" dirty="0" smtClean="0"/>
              <a:t>Jak se rozhodnout v takové situaci? </a:t>
            </a:r>
          </a:p>
          <a:p>
            <a:pPr marL="0" indent="0" algn="just">
              <a:buNone/>
            </a:pPr>
            <a:r>
              <a:rPr lang="cs-CZ" sz="2600" dirty="0" smtClean="0"/>
              <a:t>Pokud je ve vývoji dětí výrazný rozdíl – jedno z dvojčat                       je handicapováno (psychicky nebo fyzicky) pak je u tohoto dvojčete vhodnější využít OŠD a druhé (zralejší) dvojče nastoupí do školy. </a:t>
            </a:r>
          </a:p>
          <a:p>
            <a:pPr marL="0" indent="0" algn="just">
              <a:buNone/>
            </a:pPr>
            <a:r>
              <a:rPr lang="cs-CZ" sz="2600" dirty="0" smtClean="0"/>
              <a:t>V případě, že není handicap jednoho dvojčete příliš výrazný, jeví se jako vhodnější požádat o OŠD u obou dvojčat a „rok navíc“ využít pro podporu odlišných zájmů a aktivit dvojčat                 v podobě různých kroužků. </a:t>
            </a:r>
          </a:p>
          <a:p>
            <a:pPr marL="0" indent="0" algn="just">
              <a:buNone/>
            </a:pPr>
            <a:r>
              <a:rPr lang="cs-CZ" sz="2400" dirty="0" smtClean="0"/>
              <a:t>Dvojče s OŠD může celou školní docházku pak čelit dotazům, proč šlo do školy později, zda je „hloupější“?… Vždy je však třeba zvažovat více faktorů a podmínek.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48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cap="none" dirty="0" smtClean="0"/>
              <a:t>Do školy společně, nebo zvlášť ?  </a:t>
            </a:r>
            <a:endParaRPr lang="cs-CZ" sz="36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Ve školách, kde nejsou paralelní ročníky se rodiče nemusí touto otázkou zabývat.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Pokud jdou děti do větších škol, jistě si většina rodičů tuto otázku položí.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Většinou bývá zažité, že jdou dvojčata společně do jedné třídy.                 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V současné době se také stává, že mohou být dvojčata v každé                  z paralelních tříd.</a:t>
            </a:r>
          </a:p>
        </p:txBody>
      </p:sp>
    </p:spTree>
    <p:extLst>
      <p:ext uri="{BB962C8B-B14F-4D97-AF65-F5344CB8AC3E}">
        <p14:creationId xmlns:p14="http://schemas.microsoft.com/office/powerpoint/2010/main" val="213361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Společně ve třídě – VÝHODY A NEVÝHODY</a:t>
            </a:r>
          </a:p>
          <a:p>
            <a:pPr marL="0" indent="0" algn="just">
              <a:buNone/>
            </a:pPr>
            <a:r>
              <a:rPr lang="cs-CZ" sz="2800" dirty="0" smtClean="0"/>
              <a:t>VÝHODY: </a:t>
            </a:r>
          </a:p>
          <a:p>
            <a:pPr marL="0" indent="0" algn="just">
              <a:buNone/>
            </a:pPr>
            <a:r>
              <a:rPr lang="cs-CZ" sz="2400" dirty="0" smtClean="0"/>
              <a:t>určitě pro rodiče – stejný rozvrh, stejné úkoly, jedny třídní schůzky</a:t>
            </a:r>
            <a:endParaRPr lang="cs-CZ" sz="2800" dirty="0"/>
          </a:p>
          <a:p>
            <a:pPr marL="0" indent="0" algn="just">
              <a:buNone/>
            </a:pPr>
            <a:r>
              <a:rPr lang="cs-CZ" sz="2400" dirty="0" smtClean="0"/>
              <a:t>pro děti je výhodou, že jdou do školy jako „tým“, silný tandem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800" dirty="0" smtClean="0"/>
              <a:t>NEVÝHODY:</a:t>
            </a:r>
            <a:endParaRPr lang="cs-CZ" sz="2800" dirty="0"/>
          </a:p>
          <a:p>
            <a:pPr marL="0" indent="0" algn="just">
              <a:buNone/>
            </a:pPr>
            <a:r>
              <a:rPr lang="cs-CZ" sz="2400" dirty="0"/>
              <a:t>u</a:t>
            </a:r>
            <a:r>
              <a:rPr lang="cs-CZ" sz="2400" dirty="0" smtClean="0"/>
              <a:t> jednovaječných dvojčat – problém s jejich rozlišením, možnost záměny, „podvádění“</a:t>
            </a:r>
          </a:p>
          <a:p>
            <a:pPr marL="0" indent="0" algn="just">
              <a:buNone/>
            </a:pPr>
            <a:r>
              <a:rPr lang="cs-CZ" sz="2400" dirty="0"/>
              <a:t>č</a:t>
            </a:r>
            <a:r>
              <a:rPr lang="cs-CZ" sz="2400" dirty="0" smtClean="0"/>
              <a:t>asté je srovnávání dvojčat učiteli i mezi sebou navzájem (rivalita)</a:t>
            </a:r>
          </a:p>
          <a:p>
            <a:pPr marL="0" indent="0" algn="just">
              <a:buNone/>
            </a:pPr>
            <a:r>
              <a:rPr lang="cs-CZ" sz="2400" dirty="0"/>
              <a:t>d</a:t>
            </a:r>
            <a:r>
              <a:rPr lang="cs-CZ" sz="2400" dirty="0" smtClean="0"/>
              <a:t>vojčata se více spoléhají na sebe navzájem, jedno se „veze“, druhé zajišťuje servis (zápisy úkolů…), mohou opisovat….</a:t>
            </a:r>
          </a:p>
        </p:txBody>
      </p:sp>
    </p:spTree>
    <p:extLst>
      <p:ext uri="{BB962C8B-B14F-4D97-AF65-F5344CB8AC3E}">
        <p14:creationId xmlns:p14="http://schemas.microsoft.com/office/powerpoint/2010/main" val="28855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zvážit při úvaze o rozdělení dvojčat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Sociální zralost dětí – vazby na kamarády, zda jsou zvyklá           na docházku do MŠ (jak se tam děti projevovaly pokud bylo např. jedno dvojče nemocné a do školky šlo jen jedno….), zda jim nečiní problém být někde sami (bez druhého dvojčete).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VÝHODY ROZDĚLENÍ: </a:t>
            </a:r>
          </a:p>
          <a:p>
            <a:pPr marL="0" indent="0" algn="just">
              <a:buNone/>
            </a:pPr>
            <a:r>
              <a:rPr lang="cs-CZ" sz="2400" dirty="0" smtClean="0"/>
              <a:t>Větší samostatnost, zodpovědnost a nutnost spoléhat se na sebe. </a:t>
            </a:r>
          </a:p>
          <a:p>
            <a:pPr marL="0" indent="0" algn="just">
              <a:buNone/>
            </a:pPr>
            <a:r>
              <a:rPr lang="cs-CZ" sz="2400" dirty="0" smtClean="0"/>
              <a:t>Vyhnou se srovnávání (od učitelů, spolužáků, doma se ale mohou srovnávat navzájem a také rodiče je mohou srovnávat).</a:t>
            </a:r>
          </a:p>
          <a:p>
            <a:pPr marL="0" indent="0" algn="just">
              <a:buNone/>
            </a:pPr>
            <a:r>
              <a:rPr lang="cs-CZ" sz="2400" dirty="0" smtClean="0"/>
              <a:t>Nepletou se učitelům a učitelé a spolužáci v nich vidí samostatné jedince a ne „dvojčata XY“.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80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NEVÝHODY ROZDĚLENÍ: </a:t>
            </a:r>
          </a:p>
          <a:p>
            <a:pPr marL="0" indent="0" algn="just">
              <a:buNone/>
            </a:pPr>
            <a:r>
              <a:rPr lang="cs-CZ" sz="2400" dirty="0" smtClean="0"/>
              <a:t>Především pro rodiče nastávají organizační problémy – různá doba vyučování, odlišné úkoly, dvojí třídní schůzky….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I děti si mohou závidět, že např. jedno dvojče nemá úkoly a druhé ano….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KONEČNÉ ROZHODNUTÍ – ROZDĚLIT – ANO – NE ? </a:t>
            </a:r>
          </a:p>
          <a:p>
            <a:pPr marL="0" indent="0" algn="just">
              <a:buNone/>
            </a:pPr>
            <a:r>
              <a:rPr lang="cs-CZ" sz="2400" dirty="0" smtClean="0"/>
              <a:t>Je vhodné se zeptat i dětí – jak by se cítili spolu či sami. Zvážit jejich vzájemný vztah, zda si navzájem přejí úspěch, zda si závidí, srážejí se, je mezi nimi zvýšená rivalita…..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14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cap="none" dirty="0" smtClean="0"/>
              <a:t> ŠKOLNÍ LÉTA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To, zda jsme udělali dobře s rozdělením, či naopak s nerozdělením dvojčat většinou ukáže až čas. </a:t>
            </a:r>
          </a:p>
          <a:p>
            <a:pPr marL="0" indent="0" algn="just">
              <a:buNone/>
            </a:pPr>
            <a:r>
              <a:rPr lang="cs-CZ" sz="2400" dirty="0" smtClean="0"/>
              <a:t>Je vhodné si uvědomit, že nic není konečné řešení a v průběhu školní docházky je možné si tuto otázku položit vícekrát. </a:t>
            </a: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Jsou možnosti nechat dvojčata společně na 1. st. ZŠ a rozdělit je na 2. stupeň, kde se nabízí možnosti přechodu na víceletá gymnázia či na ZŠ s nějakou specializací (rozšířená výuka jazyků, M, programování…).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Je také možné nechat děti ve škole společně a jejich individualitu podporovat v rámci rozdílných zájmových aktivit. </a:t>
            </a:r>
          </a:p>
        </p:txBody>
      </p:sp>
    </p:spTree>
    <p:extLst>
      <p:ext uri="{BB962C8B-B14F-4D97-AF65-F5344CB8AC3E}">
        <p14:creationId xmlns:p14="http://schemas.microsoft.com/office/powerpoint/2010/main" val="40441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Další možná témata: </a:t>
            </a:r>
          </a:p>
          <a:p>
            <a:pPr marL="0" indent="0" algn="just">
              <a:buNone/>
            </a:pPr>
            <a:r>
              <a:rPr lang="cs-CZ" sz="2400" dirty="0" smtClean="0"/>
              <a:t>Vyšší výskyt specifických poruch učení (dyslexie, dysgrafie…)               a chování – projevy poruchy pozornosti, hyperaktivity, dříve označované jako LMD. </a:t>
            </a:r>
          </a:p>
          <a:p>
            <a:pPr marL="0" indent="0" algn="just">
              <a:buNone/>
            </a:pPr>
            <a:r>
              <a:rPr lang="cs-CZ" sz="2400" dirty="0" smtClean="0"/>
              <a:t>Nevhodný přístup učitelů – srovnávání a porovnávání navzájem, braní dvojčat jako „</a:t>
            </a:r>
            <a:r>
              <a:rPr lang="cs-CZ" sz="2400" dirty="0" smtClean="0"/>
              <a:t>jednotky“, </a:t>
            </a:r>
            <a:r>
              <a:rPr lang="cs-CZ" sz="2400" dirty="0" smtClean="0"/>
              <a:t>oslovování dvojčat společně, společné zkoušení, posazování je spolu….</a:t>
            </a:r>
          </a:p>
          <a:p>
            <a:pPr marL="0" indent="0" algn="just">
              <a:buNone/>
            </a:pPr>
            <a:r>
              <a:rPr lang="cs-CZ" sz="2400" dirty="0" smtClean="0"/>
              <a:t>Puberta u dvojčat – dvojnásobná, nebo delší dobu (v případě páru), vztahy mezi dvojčaty navzájem, „spojenectví“ proti rodičům…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79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Použitá literatura: </a:t>
            </a:r>
          </a:p>
          <a:p>
            <a:pPr marL="0" indent="0">
              <a:buNone/>
            </a:pPr>
            <a:r>
              <a:rPr lang="cs-CZ" sz="2400" dirty="0" err="1" smtClean="0"/>
              <a:t>Verecká</a:t>
            </a:r>
            <a:r>
              <a:rPr lang="cs-CZ" sz="2400" dirty="0" smtClean="0"/>
              <a:t>, N.: Jak pomáhat dětem při vstupu do školy, nakl. Lidové noviny, 2002</a:t>
            </a:r>
          </a:p>
          <a:p>
            <a:pPr marL="0" indent="0" algn="just">
              <a:buNone/>
            </a:pPr>
            <a:r>
              <a:rPr lang="cs-CZ" sz="2400" dirty="0" smtClean="0"/>
              <a:t>Žáčková, H., </a:t>
            </a:r>
            <a:r>
              <a:rPr lang="cs-CZ" sz="2400" dirty="0" err="1" smtClean="0"/>
              <a:t>Jucovičová</a:t>
            </a:r>
            <a:r>
              <a:rPr lang="cs-CZ" sz="2400" dirty="0" smtClean="0"/>
              <a:t>, D.: Děti s odkladem školní docházky                   a jejich úspěšný start ve škole, nakl. D+H, 2007</a:t>
            </a:r>
          </a:p>
          <a:p>
            <a:pPr marL="0" indent="0" algn="just">
              <a:buNone/>
            </a:pPr>
            <a:r>
              <a:rPr lang="cs-CZ" sz="2400" dirty="0" smtClean="0"/>
              <a:t>Rulíková, K., Dvojčata. Jejich vývoj a výchova, nakl. Portál, 2002</a:t>
            </a:r>
          </a:p>
        </p:txBody>
      </p:sp>
    </p:spTree>
    <p:extLst>
      <p:ext uri="{BB962C8B-B14F-4D97-AF65-F5344CB8AC3E}">
        <p14:creationId xmlns:p14="http://schemas.microsoft.com/office/powerpoint/2010/main" val="16873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Zápis do </a:t>
            </a:r>
            <a:r>
              <a:rPr lang="cs-CZ" dirty="0" smtClean="0"/>
              <a:t>školy</a:t>
            </a:r>
            <a:r>
              <a:rPr lang="cs-CZ" dirty="0"/>
              <a:t/>
            </a:r>
            <a:br>
              <a:rPr lang="cs-CZ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 smtClean="0"/>
              <a:t>Zápis do školy je významnou událostí pro děti i celou rodinu.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74" y="2060848"/>
            <a:ext cx="5792452" cy="44153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2531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none" dirty="0" smtClean="0"/>
              <a:t>DĚKUJI ZA POZORNOST</a:t>
            </a:r>
            <a:endParaRPr lang="cs-CZ" cap="none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08" y="1531144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7400" dirty="0" smtClean="0"/>
              <a:t>Zápisy do ZŠ probíhají v době od 15.1. do 15.2.  </a:t>
            </a:r>
          </a:p>
          <a:p>
            <a:pPr marL="0" indent="0">
              <a:buNone/>
            </a:pPr>
            <a:endParaRPr lang="cs-CZ" sz="5000" dirty="0" smtClean="0"/>
          </a:p>
          <a:p>
            <a:pPr marL="0" indent="0">
              <a:buNone/>
            </a:pPr>
            <a:r>
              <a:rPr lang="cs-CZ" sz="6200" dirty="0" smtClean="0"/>
              <a:t>Všechny </a:t>
            </a:r>
            <a:r>
              <a:rPr lang="cs-CZ" sz="6200" dirty="0"/>
              <a:t>ZŠ v naší republice tedy musí v rozmezí tohoto období </a:t>
            </a:r>
            <a:r>
              <a:rPr lang="cs-CZ" sz="6200" b="1" dirty="0"/>
              <a:t>vyhlásit termín zápisu</a:t>
            </a:r>
            <a:r>
              <a:rPr lang="cs-CZ" sz="6200" dirty="0"/>
              <a:t> budoucích prvňáčků. </a:t>
            </a:r>
            <a:endParaRPr lang="cs-CZ" sz="6200" dirty="0" smtClean="0"/>
          </a:p>
          <a:p>
            <a:pPr marL="0" indent="0">
              <a:buNone/>
            </a:pPr>
            <a:r>
              <a:rPr lang="cs-CZ" sz="6200" dirty="0" smtClean="0"/>
              <a:t>Konkrétní </a:t>
            </a:r>
            <a:r>
              <a:rPr lang="cs-CZ" sz="6200" dirty="0"/>
              <a:t>termín </a:t>
            </a:r>
            <a:r>
              <a:rPr lang="cs-CZ" sz="6200" dirty="0" smtClean="0"/>
              <a:t>a </a:t>
            </a:r>
            <a:r>
              <a:rPr lang="cs-CZ" sz="6200" dirty="0"/>
              <a:t>čas zápisů si stanoví vedení jednotlivých škol. </a:t>
            </a:r>
            <a:endParaRPr lang="cs-CZ" sz="6200" dirty="0" smtClean="0"/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7400" dirty="0" smtClean="0"/>
              <a:t>K zápisu musí jít povinně </a:t>
            </a:r>
            <a:r>
              <a:rPr lang="cs-CZ" sz="7400" dirty="0"/>
              <a:t>děti, které do zahájení školního roku </a:t>
            </a:r>
            <a:r>
              <a:rPr lang="cs-CZ" sz="7400" b="1" dirty="0"/>
              <a:t>dovrší 6. rok věku</a:t>
            </a:r>
            <a:r>
              <a:rPr lang="cs-CZ" sz="7400" dirty="0"/>
              <a:t>. </a:t>
            </a:r>
            <a:br>
              <a:rPr lang="cs-CZ" sz="7400" dirty="0"/>
            </a:br>
            <a:r>
              <a:rPr lang="cs-CZ" sz="3800" dirty="0"/>
              <a:t/>
            </a:r>
            <a:br>
              <a:rPr lang="cs-CZ" sz="3800" dirty="0"/>
            </a:br>
            <a:endParaRPr lang="cs-CZ" sz="3800" dirty="0" smtClean="0"/>
          </a:p>
          <a:p>
            <a:pPr marL="0" indent="0">
              <a:buNone/>
            </a:pPr>
            <a:endParaRPr lang="cs-CZ" sz="3800" b="1" dirty="0"/>
          </a:p>
          <a:p>
            <a:pPr marL="0" indent="0">
              <a:buNone/>
            </a:pPr>
            <a:r>
              <a:rPr lang="cs-CZ" sz="3800" b="1" dirty="0" smtClean="0"/>
              <a:t>Dobrovolně</a:t>
            </a:r>
            <a:r>
              <a:rPr lang="cs-CZ" sz="3800" dirty="0" smtClean="0"/>
              <a:t> </a:t>
            </a:r>
            <a:r>
              <a:rPr lang="cs-CZ" sz="3800" dirty="0"/>
              <a:t>děti, které dovrší 6 let do konce daného kalendářního roku, a to na základě písemné žádosti rodičů s přiloženým </a:t>
            </a:r>
            <a:r>
              <a:rPr lang="cs-CZ" sz="3800" b="1" dirty="0"/>
              <a:t>souhlasem PPP</a:t>
            </a:r>
            <a:r>
              <a:rPr lang="cs-CZ" sz="3800" dirty="0"/>
              <a:t> (pedagogicko-psychologická poradna) o způsobilosti nástupu dítěte do školy. </a:t>
            </a:r>
            <a:br>
              <a:rPr lang="cs-CZ" sz="3800" dirty="0"/>
            </a:br>
            <a:r>
              <a:rPr lang="cs-CZ" sz="3800" dirty="0"/>
              <a:t/>
            </a:r>
            <a:br>
              <a:rPr lang="cs-CZ" sz="3800" dirty="0"/>
            </a:br>
            <a:r>
              <a:rPr lang="cs-CZ" sz="3800" b="1" dirty="0"/>
              <a:t>Dobrovolně nadané</a:t>
            </a:r>
            <a:r>
              <a:rPr lang="cs-CZ" sz="3800" dirty="0"/>
              <a:t> děti, kterým bude do konce daného kalendářního roku pouze 5 let. Šesti let dosáhnou tyto děti až v období leden-červen následujícího kalendářního roku. V těchto případech musí být písemná žádost rodičů doložena nejen </a:t>
            </a:r>
            <a:r>
              <a:rPr lang="cs-CZ" sz="3800" b="1" dirty="0"/>
              <a:t>doporučením PPP</a:t>
            </a:r>
            <a:r>
              <a:rPr lang="cs-CZ" sz="3800" dirty="0"/>
              <a:t>, ale i doporučením </a:t>
            </a:r>
            <a:r>
              <a:rPr lang="cs-CZ" sz="3800" b="1" dirty="0"/>
              <a:t>odborného lékaře</a:t>
            </a:r>
            <a:r>
              <a:rPr lang="cs-CZ" sz="3800" dirty="0"/>
              <a:t>. </a:t>
            </a:r>
            <a:br>
              <a:rPr lang="cs-CZ" sz="3800" dirty="0"/>
            </a:br>
            <a:r>
              <a:rPr lang="cs-CZ" sz="3800" dirty="0"/>
              <a:t/>
            </a:r>
            <a:br>
              <a:rPr lang="cs-CZ" sz="3800" dirty="0"/>
            </a:br>
            <a:r>
              <a:rPr lang="cs-CZ" sz="3800" b="1" dirty="0" smtClean="0"/>
              <a:t>Podruhé</a:t>
            </a:r>
            <a:r>
              <a:rPr lang="cs-CZ" sz="3800" dirty="0" smtClean="0"/>
              <a:t> </a:t>
            </a:r>
            <a:r>
              <a:rPr lang="cs-CZ" sz="3800" dirty="0"/>
              <a:t>k zápisu také přijdou děti, které při minulém zápisu dostaly </a:t>
            </a:r>
            <a:r>
              <a:rPr lang="cs-CZ" sz="3800" b="1" dirty="0"/>
              <a:t>odklad</a:t>
            </a:r>
            <a:r>
              <a:rPr lang="cs-CZ" sz="3800" dirty="0"/>
              <a:t> povinné školní docházky. </a:t>
            </a:r>
            <a:br>
              <a:rPr lang="cs-CZ" sz="3800" dirty="0"/>
            </a:br>
            <a:r>
              <a:rPr lang="cs-CZ" sz="3800" dirty="0"/>
              <a:t/>
            </a:r>
            <a:br>
              <a:rPr lang="cs-CZ" sz="3800" dirty="0"/>
            </a:br>
            <a:r>
              <a:rPr lang="cs-CZ" sz="3800" dirty="0"/>
              <a:t/>
            </a:r>
            <a:br>
              <a:rPr lang="cs-CZ" sz="38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77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Zápis u dvojčátek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Je více možností jak zajistit, aby byl zápis pro každé        z dvojčat jedinečným zážitkem: 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400" dirty="0" smtClean="0"/>
              <a:t>Obvykle se konají zápisy ve dvou po sobě následujících dnech –                  je možné jít s každým z dvojčat samostatně. </a:t>
            </a:r>
          </a:p>
          <a:p>
            <a:pPr>
              <a:buFontTx/>
              <a:buChar char="-"/>
            </a:pPr>
            <a:r>
              <a:rPr lang="cs-CZ" sz="2400" dirty="0" smtClean="0"/>
              <a:t>Využít tatínka, prarodiče a každý jde s jedním dvojčetem. </a:t>
            </a:r>
          </a:p>
          <a:p>
            <a:pPr>
              <a:buFontTx/>
              <a:buChar char="-"/>
            </a:pPr>
            <a:r>
              <a:rPr lang="cs-CZ" sz="2400" dirty="0" smtClean="0"/>
              <a:t>U zápisu bývá více paní učitelek – každé dvojče může mít       při zápisu „svoji“ paní učitelku. 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35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Rizika společného zápisu: </a:t>
            </a:r>
          </a:p>
          <a:p>
            <a:pPr>
              <a:buFontTx/>
              <a:buChar char="-"/>
            </a:pPr>
            <a:r>
              <a:rPr lang="cs-CZ" sz="2400" dirty="0" smtClean="0"/>
              <a:t>Jedno z dvojčat je průbojnější a druhé se může cítit odstrčené.</a:t>
            </a:r>
          </a:p>
          <a:p>
            <a:pPr>
              <a:buFontTx/>
              <a:buChar char="-"/>
            </a:pPr>
            <a:r>
              <a:rPr lang="cs-CZ" sz="2400" dirty="0" smtClean="0"/>
              <a:t>To dvojče, které je průbojnější a komunikativnější, pak může být hodnoceno jako „zralejší“, „chytřejší“, „připravenější do školy“. </a:t>
            </a:r>
          </a:p>
          <a:p>
            <a:pPr>
              <a:buFontTx/>
              <a:buChar char="-"/>
            </a:pPr>
            <a:r>
              <a:rPr lang="cs-CZ" sz="2400" dirty="0" smtClean="0"/>
              <a:t>Méně zkušené paní učitelky mohou v „dobré víře“ děti srovnávat, hodnotit……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10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800" dirty="0" smtClean="0"/>
              <a:t>Pojem školní zralost v sobě zahrnuje několik rovin: </a:t>
            </a:r>
          </a:p>
          <a:p>
            <a:pPr marL="0" indent="0" algn="just">
              <a:buNone/>
            </a:pPr>
            <a:r>
              <a:rPr lang="cs-CZ" sz="2400" b="1" dirty="0" smtClean="0"/>
              <a:t>Zralost fyzická (tělesná) a zralost psychosociální. 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 smtClean="0"/>
              <a:t>Zralost fyzická, tělesná: </a:t>
            </a:r>
          </a:p>
          <a:p>
            <a:pPr marL="0" indent="0" algn="just">
              <a:buNone/>
            </a:pPr>
            <a:r>
              <a:rPr lang="cs-CZ" sz="2400" dirty="0"/>
              <a:t>T</a:t>
            </a:r>
            <a:r>
              <a:rPr lang="cs-CZ" sz="2400" dirty="0" smtClean="0"/>
              <a:t>u společně se zdravotním stavem posuzuje většinou dětský lékař. 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Dítě by mělo vzrůstem i fyzickými dispozicemi odpovídat věku šesti let. </a:t>
            </a:r>
          </a:p>
          <a:p>
            <a:pPr marL="0" indent="0" algn="just">
              <a:buNone/>
            </a:pPr>
            <a:r>
              <a:rPr lang="cs-CZ" sz="2400" dirty="0" smtClean="0"/>
              <a:t>Drobné, malé děti mohou být ohroženy zvýšenou únavností, ale i pocity méněcennosti v kolektivu vyspělejších dětí. 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Právě dvojčátka mohou být celkově drobnější (vyšší počet předčasných porodů…., i když výjimky samozřejmě jsou). </a:t>
            </a:r>
            <a:endParaRPr lang="cs-CZ" sz="2400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Školní zralost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3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/>
              <a:t>Zralost psychosociální: </a:t>
            </a:r>
            <a:endParaRPr lang="cs-CZ" sz="2400" b="1" dirty="0" smtClean="0"/>
          </a:p>
          <a:p>
            <a:pPr marL="0" indent="0" algn="just">
              <a:buNone/>
            </a:pPr>
            <a:endParaRPr lang="cs-CZ" sz="2400" b="1" dirty="0"/>
          </a:p>
          <a:p>
            <a:pPr algn="just">
              <a:buFontTx/>
              <a:buChar char="-"/>
            </a:pPr>
            <a:r>
              <a:rPr lang="cs-CZ" sz="2400" b="1" dirty="0"/>
              <a:t>Zralost psychická – </a:t>
            </a:r>
            <a:r>
              <a:rPr lang="cs-CZ" sz="2400" dirty="0"/>
              <a:t>zahrnuje více faktorů: rozumová, mentální vyspělost, rozvoj analyticko-syntetické činnosti nejen v myšlení, ale i ve vnímání – schopnost postřehovat části a celek, rozpoznávat první a poslední písmeno ve slově, slova skládat z písmen a rozkládat, úroveň kresby, koordinace oko – ruka (</a:t>
            </a:r>
            <a:r>
              <a:rPr lang="cs-CZ" sz="2400" dirty="0" err="1" smtClean="0"/>
              <a:t>vizuo-grafomotorická</a:t>
            </a:r>
            <a:r>
              <a:rPr lang="cs-CZ" sz="2400" dirty="0" smtClean="0"/>
              <a:t> </a:t>
            </a:r>
            <a:r>
              <a:rPr lang="cs-CZ" sz="2400" dirty="0"/>
              <a:t>koordinace), úroveň soustředění na samostatnou práci, účelnost pohybů, usměrňování impulzivity, schopnost podřídit se autoritě a skupině.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926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400" b="1" dirty="0" smtClean="0"/>
              <a:t>Zralost sociální: 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Dítě má být v tomto věku již schopno trávit delší čas mimo rodinu (pokud jsou dvojčata ve škole spolu, pak vlastně nejsou nikdy sami)</a:t>
            </a:r>
          </a:p>
          <a:p>
            <a:pPr>
              <a:buFontTx/>
              <a:buChar char="-"/>
            </a:pPr>
            <a:r>
              <a:rPr lang="cs-CZ" sz="2400" dirty="0" smtClean="0"/>
              <a:t>Má snést oddálení vyplnění svých přání, případně unést                  i neúspěch</a:t>
            </a:r>
          </a:p>
          <a:p>
            <a:pPr>
              <a:buFontTx/>
              <a:buChar char="-"/>
            </a:pPr>
            <a:r>
              <a:rPr lang="cs-CZ" sz="2400" dirty="0" smtClean="0"/>
              <a:t>Zvládat základy sebeobsluhy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r>
              <a:rPr lang="cs-CZ" sz="2400" dirty="0" smtClean="0"/>
              <a:t>Posuzuje se přecitlivělost, úzkostnost, impulzivita, neklid, emoční problémy, deprivace, nepodnětnost rodinného prostředí - všechny tyto faktory mohou školní úspěšnost dětí ovlivňovat.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67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Odklad povinné školní docházky</a:t>
            </a:r>
            <a:r>
              <a:rPr lang="cs-CZ" dirty="0"/>
              <a:t> je upraven v § 37 školského </a:t>
            </a:r>
            <a:r>
              <a:rPr lang="cs-CZ" dirty="0" smtClean="0"/>
              <a:t>zákona. 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Odklad </a:t>
            </a:r>
            <a:r>
              <a:rPr lang="cs-CZ" b="1" dirty="0"/>
              <a:t>uděluje</a:t>
            </a:r>
            <a:r>
              <a:rPr lang="cs-CZ" dirty="0"/>
              <a:t> dítěti </a:t>
            </a:r>
            <a:r>
              <a:rPr lang="cs-CZ" dirty="0" smtClean="0"/>
              <a:t>ředitel školy na  </a:t>
            </a:r>
            <a:r>
              <a:rPr lang="cs-CZ" dirty="0"/>
              <a:t>základě písemné žádosti </a:t>
            </a:r>
            <a:r>
              <a:rPr lang="cs-CZ" dirty="0" smtClean="0"/>
              <a:t>rodičů, ke které dokládají doporučující posouzení </a:t>
            </a:r>
            <a:r>
              <a:rPr lang="cs-CZ" dirty="0"/>
              <a:t>školského poradenského </a:t>
            </a:r>
            <a:r>
              <a:rPr lang="cs-CZ" dirty="0" smtClean="0"/>
              <a:t>zařízení (PPP nebo SPC) a </a:t>
            </a:r>
            <a:r>
              <a:rPr lang="cs-CZ" dirty="0"/>
              <a:t>odborného </a:t>
            </a:r>
            <a:r>
              <a:rPr lang="cs-CZ" dirty="0" smtClean="0"/>
              <a:t>lékaře.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Začátek </a:t>
            </a:r>
            <a:r>
              <a:rPr lang="cs-CZ" dirty="0"/>
              <a:t>povinné školní docházky lze odložit </a:t>
            </a:r>
            <a:r>
              <a:rPr lang="cs-CZ" b="1" dirty="0" smtClean="0"/>
              <a:t>nejdéle</a:t>
            </a:r>
            <a:r>
              <a:rPr lang="cs-CZ" dirty="0" smtClean="0"/>
              <a:t> do </a:t>
            </a:r>
            <a:r>
              <a:rPr lang="cs-CZ" dirty="0"/>
              <a:t>zahájení školního roku, v němž dítě dovrší </a:t>
            </a:r>
            <a:r>
              <a:rPr lang="cs-CZ" b="1" dirty="0"/>
              <a:t>8. </a:t>
            </a:r>
            <a:r>
              <a:rPr lang="cs-CZ" b="1" dirty="0" smtClean="0"/>
              <a:t>rok věku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Odklad školní docházky (OŠD)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2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1656</TotalTime>
  <Words>1500</Words>
  <Application>Microsoft Office PowerPoint</Application>
  <PresentationFormat>Předvádění na obrazovce (4:3)</PresentationFormat>
  <Paragraphs>114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 Narrow</vt:lpstr>
      <vt:lpstr>Calibri</vt:lpstr>
      <vt:lpstr>Franklin Gothic Book</vt:lpstr>
      <vt:lpstr>Franklin Gothic Medium</vt:lpstr>
      <vt:lpstr>Wingdings 2</vt:lpstr>
      <vt:lpstr>Cesta</vt:lpstr>
      <vt:lpstr>Dvojčata ve Škole  Mgr. Eva KutÁČovÁ</vt:lpstr>
      <vt:lpstr>Zápis do školy </vt:lpstr>
      <vt:lpstr>Prezentace aplikace PowerPoint</vt:lpstr>
      <vt:lpstr>Zápis u dvojčátek</vt:lpstr>
      <vt:lpstr>Prezentace aplikace PowerPoint</vt:lpstr>
      <vt:lpstr>Školní zralost</vt:lpstr>
      <vt:lpstr>Prezentace aplikace PowerPoint</vt:lpstr>
      <vt:lpstr>Prezentace aplikace PowerPoint</vt:lpstr>
      <vt:lpstr>Odklad školní docházky (OŠD)</vt:lpstr>
      <vt:lpstr>ŠKOLNÍ ZRALOST U DVOJČAT</vt:lpstr>
      <vt:lpstr> </vt:lpstr>
      <vt:lpstr>OŠD jen u jednoho dvojčete? </vt:lpstr>
      <vt:lpstr>Do školy společně, nebo zvlášť ?  </vt:lpstr>
      <vt:lpstr>Prezentace aplikace PowerPoint</vt:lpstr>
      <vt:lpstr>Co zvážit při úvaze o rozdělení dvojčat ?</vt:lpstr>
      <vt:lpstr>Prezentace aplikace PowerPoint</vt:lpstr>
      <vt:lpstr> ŠKOLNÍ LÉTA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kutacovi</cp:lastModifiedBy>
  <cp:revision>210</cp:revision>
  <cp:lastPrinted>2015-11-17T19:01:46Z</cp:lastPrinted>
  <dcterms:created xsi:type="dcterms:W3CDTF">2015-03-31T21:13:24Z</dcterms:created>
  <dcterms:modified xsi:type="dcterms:W3CDTF">2015-11-19T06:43:17Z</dcterms:modified>
</cp:coreProperties>
</file>